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68" r:id="rId3"/>
    <p:sldId id="290" r:id="rId4"/>
    <p:sldId id="272" r:id="rId5"/>
    <p:sldId id="305" r:id="rId6"/>
    <p:sldId id="301" r:id="rId7"/>
    <p:sldId id="311" r:id="rId8"/>
    <p:sldId id="307" r:id="rId9"/>
    <p:sldId id="309" r:id="rId10"/>
    <p:sldId id="310" r:id="rId11"/>
    <p:sldId id="285" r:id="rId12"/>
    <p:sldId id="284" r:id="rId13"/>
  </p:sldIdLst>
  <p:sldSz cx="9144000" cy="6858000" type="screen4x3"/>
  <p:notesSz cx="7010400" cy="9296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5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89065" autoAdjust="0"/>
  </p:normalViewPr>
  <p:slideViewPr>
    <p:cSldViewPr>
      <p:cViewPr varScale="1">
        <p:scale>
          <a:sx n="103" d="100"/>
          <a:sy n="103" d="100"/>
        </p:scale>
        <p:origin x="187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46" cy="465045"/>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970302" y="0"/>
            <a:ext cx="3038445" cy="465045"/>
          </a:xfrm>
          <a:prstGeom prst="rect">
            <a:avLst/>
          </a:prstGeom>
        </p:spPr>
        <p:txBody>
          <a:bodyPr vert="horz" lIns="91440" tIns="45720" rIns="91440" bIns="45720" rtlCol="0"/>
          <a:lstStyle>
            <a:lvl1pPr algn="r">
              <a:defRPr sz="1200"/>
            </a:lvl1pPr>
          </a:lstStyle>
          <a:p>
            <a:fld id="{24EFB903-E627-4C5C-81C6-E55B29E96A77}" type="datetimeFigureOut">
              <a:rPr lang="tr-TR" smtClean="0"/>
              <a:pPr/>
              <a:t>12.04.2021</a:t>
            </a:fld>
            <a:endParaRPr lang="tr-TR"/>
          </a:p>
        </p:txBody>
      </p:sp>
      <p:sp>
        <p:nvSpPr>
          <p:cNvPr id="4" name="Footer Placeholder 3"/>
          <p:cNvSpPr>
            <a:spLocks noGrp="1"/>
          </p:cNvSpPr>
          <p:nvPr>
            <p:ph type="ftr" sz="quarter" idx="2"/>
          </p:nvPr>
        </p:nvSpPr>
        <p:spPr>
          <a:xfrm>
            <a:off x="1" y="8829860"/>
            <a:ext cx="3038446" cy="465044"/>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970302" y="8829860"/>
            <a:ext cx="3038445" cy="465044"/>
          </a:xfrm>
          <a:prstGeom prst="rect">
            <a:avLst/>
          </a:prstGeom>
        </p:spPr>
        <p:txBody>
          <a:bodyPr vert="horz" lIns="91440" tIns="45720" rIns="91440" bIns="45720" rtlCol="0" anchor="b"/>
          <a:lstStyle>
            <a:lvl1pPr algn="r">
              <a:defRPr sz="1200"/>
            </a:lvl1pPr>
          </a:lstStyle>
          <a:p>
            <a:fld id="{32F0892D-EC8F-49D5-856C-36870A3EA5D8}" type="slidenum">
              <a:rPr lang="tr-TR" smtClean="0"/>
              <a:pPr/>
              <a:t>‹#›</a:t>
            </a:fld>
            <a:endParaRPr lang="tr-TR"/>
          </a:p>
        </p:txBody>
      </p:sp>
    </p:spTree>
    <p:extLst>
      <p:ext uri="{BB962C8B-B14F-4D97-AF65-F5344CB8AC3E}">
        <p14:creationId xmlns:p14="http://schemas.microsoft.com/office/powerpoint/2010/main" val="211031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3038446" cy="465045"/>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970302" y="0"/>
            <a:ext cx="3038445" cy="465045"/>
          </a:xfrm>
          <a:prstGeom prst="rect">
            <a:avLst/>
          </a:prstGeom>
        </p:spPr>
        <p:txBody>
          <a:bodyPr vert="horz" lIns="91440" tIns="45720" rIns="91440" bIns="45720" rtlCol="0"/>
          <a:lstStyle>
            <a:lvl1pPr algn="r">
              <a:defRPr sz="1200"/>
            </a:lvl1pPr>
          </a:lstStyle>
          <a:p>
            <a:fld id="{4AE1D77D-4E88-44B7-9EA8-F68D0ED3D34F}" type="datetimeFigureOut">
              <a:rPr lang="tr-TR" smtClean="0"/>
              <a:pPr/>
              <a:t>12.04.2021</a:t>
            </a:fld>
            <a:endParaRPr lang="tr-TR"/>
          </a:p>
        </p:txBody>
      </p:sp>
      <p:sp>
        <p:nvSpPr>
          <p:cNvPr id="4" name="3 Slayt Görüntüsü Yer Tutucusu"/>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700545" y="4415679"/>
            <a:ext cx="5609311" cy="418390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1" y="8829860"/>
            <a:ext cx="3038446" cy="465044"/>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970302" y="8829860"/>
            <a:ext cx="3038445" cy="465044"/>
          </a:xfrm>
          <a:prstGeom prst="rect">
            <a:avLst/>
          </a:prstGeom>
        </p:spPr>
        <p:txBody>
          <a:bodyPr vert="horz" lIns="91440" tIns="45720" rIns="91440" bIns="45720" rtlCol="0" anchor="b"/>
          <a:lstStyle>
            <a:lvl1pPr algn="r">
              <a:defRPr sz="1200"/>
            </a:lvl1pPr>
          </a:lstStyle>
          <a:p>
            <a:fld id="{960DCD1A-F77B-48A1-982E-25A054AC2FA7}" type="slidenum">
              <a:rPr lang="tr-TR" smtClean="0"/>
              <a:pPr/>
              <a:t>‹#›</a:t>
            </a:fld>
            <a:endParaRPr lang="tr-TR"/>
          </a:p>
        </p:txBody>
      </p:sp>
    </p:spTree>
    <p:extLst>
      <p:ext uri="{BB962C8B-B14F-4D97-AF65-F5344CB8AC3E}">
        <p14:creationId xmlns:p14="http://schemas.microsoft.com/office/powerpoint/2010/main" val="197243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60DCD1A-F77B-48A1-982E-25A054AC2FA7}" type="slidenum">
              <a:rPr lang="tr-TR" smtClean="0"/>
              <a:pPr/>
              <a:t>8</a:t>
            </a:fld>
            <a:endParaRPr lang="tr-TR"/>
          </a:p>
        </p:txBody>
      </p:sp>
    </p:spTree>
    <p:extLst>
      <p:ext uri="{BB962C8B-B14F-4D97-AF65-F5344CB8AC3E}">
        <p14:creationId xmlns:p14="http://schemas.microsoft.com/office/powerpoint/2010/main" val="59750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60DCD1A-F77B-48A1-982E-25A054AC2FA7}" type="slidenum">
              <a:rPr lang="tr-TR" smtClean="0"/>
              <a:pPr/>
              <a:t>9</a:t>
            </a:fld>
            <a:endParaRPr lang="tr-TR"/>
          </a:p>
        </p:txBody>
      </p:sp>
    </p:spTree>
    <p:extLst>
      <p:ext uri="{BB962C8B-B14F-4D97-AF65-F5344CB8AC3E}">
        <p14:creationId xmlns:p14="http://schemas.microsoft.com/office/powerpoint/2010/main" val="2332070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60DCD1A-F77B-48A1-982E-25A054AC2FA7}" type="slidenum">
              <a:rPr lang="tr-TR" smtClean="0"/>
              <a:pPr/>
              <a:t>10</a:t>
            </a:fld>
            <a:endParaRPr lang="tr-TR"/>
          </a:p>
        </p:txBody>
      </p:sp>
    </p:spTree>
    <p:extLst>
      <p:ext uri="{BB962C8B-B14F-4D97-AF65-F5344CB8AC3E}">
        <p14:creationId xmlns:p14="http://schemas.microsoft.com/office/powerpoint/2010/main" val="3050086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A58CB18-B87D-4C65-9593-233CA107E0EE}" type="datetimeFigureOut">
              <a:rPr lang="tr-TR" smtClean="0"/>
              <a:pPr/>
              <a:t>12.04.2021</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C0D9B72C-4E5A-4D93-9302-30CBFA98339D}"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58CB18-B87D-4C65-9593-233CA107E0EE}" type="datetimeFigureOut">
              <a:rPr lang="tr-TR" smtClean="0"/>
              <a:pPr/>
              <a:t>12.04.2021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D9B72C-4E5A-4D93-9302-30CBFA98339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58CB18-B87D-4C65-9593-233CA107E0EE}" type="datetimeFigureOut">
              <a:rPr lang="tr-TR" smtClean="0"/>
              <a:pPr/>
              <a:t>12.04.2021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D9B72C-4E5A-4D93-9302-30CBFA98339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58CB18-B87D-4C65-9593-233CA107E0EE}" type="datetimeFigureOut">
              <a:rPr lang="tr-TR" smtClean="0"/>
              <a:pPr/>
              <a:t>12.04.2021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D9B72C-4E5A-4D93-9302-30CBFA98339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A58CB18-B87D-4C65-9593-233CA107E0EE}" type="datetimeFigureOut">
              <a:rPr lang="tr-TR" smtClean="0"/>
              <a:pPr/>
              <a:t>12.04.2021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D9B72C-4E5A-4D93-9302-30CBFA98339D}"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58CB18-B87D-4C65-9593-233CA107E0EE}" type="datetimeFigureOut">
              <a:rPr lang="tr-TR" smtClean="0"/>
              <a:pPr/>
              <a:t>12.04.2021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D9B72C-4E5A-4D93-9302-30CBFA98339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A58CB18-B87D-4C65-9593-233CA107E0EE}" type="datetimeFigureOut">
              <a:rPr lang="tr-TR" smtClean="0"/>
              <a:pPr/>
              <a:t>12.04.2021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0D9B72C-4E5A-4D93-9302-30CBFA98339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58CB18-B87D-4C65-9593-233CA107E0EE}" type="datetimeFigureOut">
              <a:rPr lang="tr-TR" smtClean="0"/>
              <a:pPr/>
              <a:t>12.04.2021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0D9B72C-4E5A-4D93-9302-30CBFA98339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8CB18-B87D-4C65-9593-233CA107E0EE}" type="datetimeFigureOut">
              <a:rPr lang="tr-TR" smtClean="0"/>
              <a:pPr/>
              <a:t>12.04.2021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0D9B72C-4E5A-4D93-9302-30CBFA98339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58CB18-B87D-4C65-9593-233CA107E0EE}" type="datetimeFigureOut">
              <a:rPr lang="tr-TR" smtClean="0"/>
              <a:pPr/>
              <a:t>12.04.2021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D9B72C-4E5A-4D93-9302-30CBFA98339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A58CB18-B87D-4C65-9593-233CA107E0EE}" type="datetimeFigureOut">
              <a:rPr lang="tr-TR" smtClean="0"/>
              <a:pPr/>
              <a:t>12.04.2021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C0D9B72C-4E5A-4D93-9302-30CBFA98339D}"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A58CB18-B87D-4C65-9593-233CA107E0EE}" type="datetimeFigureOut">
              <a:rPr lang="tr-TR" smtClean="0"/>
              <a:pPr/>
              <a:t>12.04.2021</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0D9B72C-4E5A-4D93-9302-30CBFA98339D}"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0792" y="5229200"/>
            <a:ext cx="7851648" cy="1139552"/>
          </a:xfrm>
        </p:spPr>
        <p:txBody>
          <a:bodyPr/>
          <a:lstStyle/>
          <a:p>
            <a:pPr algn="ctr"/>
            <a:r>
              <a:rPr lang="tr-TR"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7-11 JUNE </a:t>
            </a:r>
            <a:r>
              <a:rPr lang="tr-TR"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GB"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02</a:t>
            </a:r>
            <a:r>
              <a:rPr lang="tr-TR"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tr-TR"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Picture 2"/>
          <p:cNvPicPr>
            <a:picLocks noChangeAspect="1"/>
          </p:cNvPicPr>
          <p:nvPr/>
        </p:nvPicPr>
        <p:blipFill>
          <a:blip r:embed="rId2"/>
          <a:stretch>
            <a:fillRect/>
          </a:stretch>
        </p:blipFill>
        <p:spPr>
          <a:xfrm>
            <a:off x="881110" y="1196752"/>
            <a:ext cx="7435306" cy="403244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44208" cy="1916832"/>
          </a:xfrm>
        </p:spPr>
        <p:style>
          <a:lnRef idx="2">
            <a:schemeClr val="accent2"/>
          </a:lnRef>
          <a:fillRef idx="1">
            <a:schemeClr val="lt1"/>
          </a:fillRef>
          <a:effectRef idx="0">
            <a:schemeClr val="accent2"/>
          </a:effectRef>
          <a:fontRef idx="minor">
            <a:schemeClr val="dk1"/>
          </a:fontRef>
        </p:style>
        <p:txBody>
          <a:bodyPr>
            <a:noAutofit/>
          </a:bodyPr>
          <a:lstStyle/>
          <a:p>
            <a:pPr lvl="0"/>
            <a:r>
              <a:rPr lang="tr-TR" sz="2800" b="1" dirty="0" smtClean="0">
                <a:effectLst>
                  <a:outerShdw blurRad="38100" dist="38100" dir="2700000" algn="tl">
                    <a:srgbClr val="000000">
                      <a:alpha val="43137"/>
                    </a:srgbClr>
                  </a:outerShdw>
                </a:effectLst>
              </a:rPr>
              <a:t/>
            </a:r>
            <a:br>
              <a:rPr lang="tr-TR" sz="2800" b="1" dirty="0" smtClean="0">
                <a:effectLst>
                  <a:outerShdw blurRad="38100" dist="38100" dir="2700000" algn="tl">
                    <a:srgbClr val="000000">
                      <a:alpha val="43137"/>
                    </a:srgbClr>
                  </a:outerShdw>
                </a:effectLst>
              </a:rPr>
            </a:br>
            <a:r>
              <a:rPr lang="tr-TR" sz="2800" b="1" dirty="0">
                <a:effectLst>
                  <a:outerShdw blurRad="38100" dist="38100" dir="2700000" algn="tl">
                    <a:srgbClr val="000000">
                      <a:alpha val="43137"/>
                    </a:srgbClr>
                  </a:outerShdw>
                </a:effectLst>
              </a:rPr>
              <a:t/>
            </a:r>
            <a:br>
              <a:rPr lang="tr-TR" sz="2800" b="1" dirty="0">
                <a:effectLst>
                  <a:outerShdw blurRad="38100" dist="38100" dir="2700000" algn="tl">
                    <a:srgbClr val="000000">
                      <a:alpha val="43137"/>
                    </a:srgbClr>
                  </a:outerShdw>
                </a:effectLst>
              </a:rPr>
            </a:br>
            <a:r>
              <a:rPr lang="tr-TR" sz="2800" b="1" dirty="0" smtClean="0">
                <a:effectLst>
                  <a:outerShdw blurRad="38100" dist="38100" dir="2700000" algn="tl">
                    <a:srgbClr val="000000">
                      <a:alpha val="43137"/>
                    </a:srgbClr>
                  </a:outerShdw>
                </a:effectLst>
              </a:rPr>
              <a:t/>
            </a:r>
            <a:br>
              <a:rPr lang="tr-TR" sz="2800" b="1" dirty="0" smtClean="0">
                <a:effectLst>
                  <a:outerShdw blurRad="38100" dist="38100" dir="2700000" algn="tl">
                    <a:srgbClr val="000000">
                      <a:alpha val="43137"/>
                    </a:srgbClr>
                  </a:outerShdw>
                </a:effectLst>
              </a:rPr>
            </a:br>
            <a:r>
              <a:rPr lang="en-GB" sz="2400" b="1" dirty="0" err="1" smtClean="0">
                <a:effectLst>
                  <a:outerShdw blurRad="38100" dist="38100" dir="2700000" algn="tl">
                    <a:srgbClr val="000000">
                      <a:alpha val="43137"/>
                    </a:srgbClr>
                  </a:outerShdw>
                </a:effectLst>
              </a:rPr>
              <a:t>Dr.</a:t>
            </a:r>
            <a:r>
              <a:rPr lang="en-GB" sz="2400" b="1" dirty="0" smtClean="0">
                <a:effectLst>
                  <a:outerShdw blurRad="38100" dist="38100" dir="2700000" algn="tl">
                    <a:srgbClr val="000000">
                      <a:alpha val="43137"/>
                    </a:srgbClr>
                  </a:outerShdw>
                </a:effectLst>
              </a:rPr>
              <a:t> </a:t>
            </a:r>
            <a:r>
              <a:rPr lang="tr-TR" sz="2400" b="1" dirty="0" smtClean="0">
                <a:effectLst>
                  <a:outerShdw blurRad="38100" dist="38100" dir="2700000" algn="tl">
                    <a:srgbClr val="000000">
                      <a:alpha val="43137"/>
                    </a:srgbClr>
                  </a:outerShdw>
                </a:effectLst>
              </a:rPr>
              <a:t>Irina Foret </a:t>
            </a:r>
            <a:r>
              <a:rPr lang="en-GB" sz="2400" b="1" dirty="0" smtClean="0">
                <a:effectLst>
                  <a:outerShdw blurRad="38100" dist="38100" dir="2700000" algn="tl">
                    <a:srgbClr val="000000">
                      <a:alpha val="43137"/>
                    </a:srgbClr>
                  </a:outerShdw>
                </a:effectLst>
              </a:rPr>
              <a:t/>
            </a:r>
            <a:br>
              <a:rPr lang="en-GB" sz="2400"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Voronezh State University </a:t>
            </a:r>
            <a:r>
              <a:rPr lang="en-GB" sz="2400" b="1" dirty="0" smtClean="0">
                <a:effectLst>
                  <a:outerShdw blurRad="38100" dist="38100" dir="2700000" algn="tl">
                    <a:srgbClr val="000000">
                      <a:alpha val="43137"/>
                    </a:srgbClr>
                  </a:outerShdw>
                </a:effectLst>
              </a:rPr>
              <a:t>, </a:t>
            </a:r>
            <a:r>
              <a:rPr lang="tr-TR" sz="2400" b="1" dirty="0" smtClean="0">
                <a:effectLst>
                  <a:outerShdw blurRad="38100" dist="38100" dir="2700000" algn="tl">
                    <a:srgbClr val="000000">
                      <a:alpha val="43137"/>
                    </a:srgbClr>
                  </a:outerShdw>
                </a:effectLst>
              </a:rPr>
              <a:t>Russia </a:t>
            </a:r>
            <a:r>
              <a:rPr lang="en-GB" sz="2400" b="1" dirty="0" smtClean="0">
                <a:effectLst>
                  <a:outerShdw blurRad="38100" dist="38100" dir="2700000" algn="tl">
                    <a:srgbClr val="000000">
                      <a:alpha val="43137"/>
                    </a:srgbClr>
                  </a:outerShdw>
                </a:effectLst>
              </a:rPr>
              <a:t/>
            </a:r>
            <a:br>
              <a:rPr lang="en-GB" sz="2400"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Ethnic Conflicts in the modern world </a:t>
            </a:r>
            <a:r>
              <a:rPr lang="tr-TR" sz="2400" b="1" dirty="0" smtClean="0"/>
              <a:t/>
            </a:r>
            <a:br>
              <a:rPr lang="tr-TR" sz="2400" b="1" dirty="0" smtClean="0"/>
            </a:br>
            <a:endParaRPr lang="tr-TR" sz="2400" b="1" dirty="0"/>
          </a:p>
        </p:txBody>
      </p:sp>
      <p:sp>
        <p:nvSpPr>
          <p:cNvPr id="3" name="Content Placeholder 2"/>
          <p:cNvSpPr>
            <a:spLocks noGrp="1"/>
          </p:cNvSpPr>
          <p:nvPr>
            <p:ph idx="1"/>
          </p:nvPr>
        </p:nvSpPr>
        <p:spPr>
          <a:xfrm>
            <a:off x="0" y="2274430"/>
            <a:ext cx="9144000" cy="4583570"/>
          </a:xfrm>
        </p:spPr>
        <p:txBody>
          <a:bodyPr>
            <a:normAutofit/>
          </a:bodyPr>
          <a:lstStyle/>
          <a:p>
            <a:pPr>
              <a:buNone/>
            </a:pPr>
            <a:r>
              <a:rPr lang="tr-TR" sz="2400" b="1" u="sng" dirty="0" smtClean="0">
                <a:solidFill>
                  <a:srgbClr val="C00000"/>
                </a:solidFill>
              </a:rPr>
              <a:t>Course Objective: </a:t>
            </a:r>
          </a:p>
          <a:p>
            <a:pPr lvl="0"/>
            <a:r>
              <a:rPr lang="en-US" sz="2000" dirty="0" smtClean="0"/>
              <a:t> </a:t>
            </a:r>
            <a:r>
              <a:rPr lang="en-US" sz="2000" dirty="0"/>
              <a:t>to analyze the political content of the international conflict, the real interests and goals of its participants;</a:t>
            </a:r>
          </a:p>
          <a:p>
            <a:pPr lvl="0"/>
            <a:r>
              <a:rPr lang="en-US" sz="2000" dirty="0"/>
              <a:t>to understand the principles of international conflict management;</a:t>
            </a:r>
          </a:p>
          <a:p>
            <a:pPr lvl="0"/>
            <a:r>
              <a:rPr lang="en-US" sz="2000" dirty="0"/>
              <a:t>to be able to critically interpret the experience of practical use of international conflict basic methods;</a:t>
            </a:r>
          </a:p>
          <a:p>
            <a:pPr lvl="0"/>
            <a:r>
              <a:rPr lang="en-US" sz="2000" dirty="0"/>
              <a:t>be able to analyze the factors that lead to the escalation of conflicts and its conversion  into the armed </a:t>
            </a:r>
            <a:r>
              <a:rPr lang="en-US" sz="2000" dirty="0" smtClean="0"/>
              <a:t>confrontation</a:t>
            </a:r>
            <a:endParaRPr lang="tr-TR" sz="2000" dirty="0" smtClean="0"/>
          </a:p>
          <a:p>
            <a:pPr>
              <a:buNone/>
            </a:pPr>
            <a:r>
              <a:rPr lang="tr-TR" sz="2000" b="1" dirty="0" smtClean="0">
                <a:solidFill>
                  <a:schemeClr val="tx2"/>
                </a:solidFill>
              </a:rPr>
              <a:t>2nd</a:t>
            </a:r>
            <a:r>
              <a:rPr lang="tr-TR" sz="2000" b="1" dirty="0">
                <a:solidFill>
                  <a:schemeClr val="tx2"/>
                </a:solidFill>
              </a:rPr>
              <a:t>,  3rd and 4th year students </a:t>
            </a:r>
          </a:p>
          <a:p>
            <a:pPr>
              <a:buNone/>
            </a:pPr>
            <a:r>
              <a:rPr lang="tr-TR" sz="2000" b="1" dirty="0">
                <a:solidFill>
                  <a:schemeClr val="tx2"/>
                </a:solidFill>
              </a:rPr>
              <a:t>Class quota is limited with </a:t>
            </a:r>
            <a:r>
              <a:rPr lang="tr-TR" sz="2000" b="1" dirty="0" smtClean="0">
                <a:solidFill>
                  <a:schemeClr val="tx2"/>
                </a:solidFill>
              </a:rPr>
              <a:t>30 </a:t>
            </a:r>
            <a:r>
              <a:rPr lang="tr-TR" sz="2000" b="1" dirty="0">
                <a:solidFill>
                  <a:schemeClr val="tx2"/>
                </a:solidFill>
              </a:rPr>
              <a:t>students </a:t>
            </a:r>
          </a:p>
          <a:p>
            <a:pPr>
              <a:buNone/>
            </a:pPr>
            <a:r>
              <a:rPr lang="tr-TR" sz="2000" b="1" dirty="0" smtClean="0">
                <a:solidFill>
                  <a:schemeClr val="tx2"/>
                </a:solidFill>
              </a:rPr>
              <a:t>Students of International Relations department  </a:t>
            </a:r>
            <a:r>
              <a:rPr lang="tr-TR" sz="2000" b="1" dirty="0">
                <a:solidFill>
                  <a:schemeClr val="tx2"/>
                </a:solidFill>
              </a:rPr>
              <a:t>can register </a:t>
            </a:r>
          </a:p>
          <a:p>
            <a:pPr>
              <a:buNone/>
            </a:pPr>
            <a:endParaRPr lang="tr-TR" sz="3400" dirty="0" smtClean="0"/>
          </a:p>
          <a:p>
            <a:endParaRPr lang="tr-TR" b="1" u="sng" dirty="0" smtClean="0">
              <a:solidFill>
                <a:srgbClr val="C00000"/>
              </a:solidFill>
            </a:endParaRPr>
          </a:p>
          <a:p>
            <a:endParaRPr lang="tr-TR" b="1" u="sng" dirty="0" smtClean="0">
              <a:solidFill>
                <a:srgbClr val="C00000"/>
              </a:solidFill>
            </a:endParaRPr>
          </a:p>
          <a:p>
            <a:endParaRPr lang="tr-TR" b="1" u="sng" dirty="0" smtClean="0">
              <a:solidFill>
                <a:srgbClr val="C00000"/>
              </a:solidFill>
            </a:endParaRPr>
          </a:p>
          <a:p>
            <a:endParaRPr lang="tr-TR" b="1" u="sng" dirty="0" smtClean="0">
              <a:solidFill>
                <a:srgbClr val="C00000"/>
              </a:solidFill>
            </a:endParaRPr>
          </a:p>
          <a:p>
            <a:endParaRPr lang="tr-TR" b="1" u="sng" dirty="0" smtClean="0">
              <a:solidFill>
                <a:srgbClr val="C00000"/>
              </a:solidFill>
            </a:endParaRPr>
          </a:p>
          <a:p>
            <a:endParaRPr lang="tr-TR" b="1" u="sng" dirty="0" smtClean="0">
              <a:solidFill>
                <a:srgbClr val="C00000"/>
              </a:solidFill>
            </a:endParaRPr>
          </a:p>
          <a:p>
            <a:endParaRPr lang="tr-TR" b="1" u="sng" dirty="0" smtClean="0">
              <a:solidFill>
                <a:srgbClr val="C00000"/>
              </a:solidFill>
            </a:endParaRPr>
          </a:p>
          <a:p>
            <a:endParaRPr lang="tr-TR" b="1" u="sng" dirty="0" smtClean="0">
              <a:solidFill>
                <a:srgbClr val="C00000"/>
              </a:solidFill>
            </a:endParaRPr>
          </a:p>
        </p:txBody>
      </p:sp>
      <p:pic>
        <p:nvPicPr>
          <p:cNvPr id="6"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35952"/>
            <a:ext cx="1979712" cy="1916782"/>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perspective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02305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728192"/>
          </a:xfrm>
        </p:spPr>
        <p:txBody>
          <a:bodyPr>
            <a:noAutofit/>
          </a:bodyPr>
          <a:lstStyle/>
          <a:p>
            <a:r>
              <a:rPr lang="tr-TR" sz="2800" b="1" dirty="0" smtClean="0"/>
              <a:t>IW Course Hours  ( </a:t>
            </a:r>
            <a:r>
              <a:rPr lang="tr-TR" sz="2800" b="1" dirty="0" smtClean="0"/>
              <a:t>8,9,10</a:t>
            </a:r>
            <a:r>
              <a:rPr lang="tr-TR" sz="2800" b="1" dirty="0" smtClean="0"/>
              <a:t> June </a:t>
            </a:r>
            <a:r>
              <a:rPr lang="tr-TR" sz="2800" b="1" dirty="0" smtClean="0"/>
              <a:t>) </a:t>
            </a:r>
            <a:endParaRPr lang="tr-TR" sz="2800" b="1" dirty="0"/>
          </a:p>
        </p:txBody>
      </p:sp>
      <p:sp>
        <p:nvSpPr>
          <p:cNvPr id="3" name="Content Placeholder 2"/>
          <p:cNvSpPr>
            <a:spLocks noGrp="1"/>
          </p:cNvSpPr>
          <p:nvPr>
            <p:ph idx="1"/>
          </p:nvPr>
        </p:nvSpPr>
        <p:spPr>
          <a:xfrm>
            <a:off x="0" y="2060848"/>
            <a:ext cx="9144000" cy="4797152"/>
          </a:xfrm>
        </p:spPr>
        <p:txBody>
          <a:bodyPr>
            <a:noAutofit/>
          </a:bodyPr>
          <a:lstStyle/>
          <a:p>
            <a:pPr algn="just"/>
            <a:r>
              <a:rPr lang="tr-TR" sz="2400" b="1" i="1" dirty="0" smtClean="0">
                <a:solidFill>
                  <a:srgbClr val="FF0000"/>
                </a:solidFill>
                <a:latin typeface="+mj-lt"/>
              </a:rPr>
              <a:t> </a:t>
            </a:r>
            <a:r>
              <a:rPr lang="tr-TR" sz="2400" b="1" i="1" dirty="0">
                <a:solidFill>
                  <a:srgbClr val="FF0000"/>
                </a:solidFill>
                <a:latin typeface="+mj-lt"/>
              </a:rPr>
              <a:t>8</a:t>
            </a:r>
            <a:r>
              <a:rPr lang="tr-TR" sz="2400" b="1" i="1" dirty="0" smtClean="0">
                <a:solidFill>
                  <a:srgbClr val="FF0000"/>
                </a:solidFill>
                <a:latin typeface="+mj-lt"/>
              </a:rPr>
              <a:t>th </a:t>
            </a:r>
            <a:r>
              <a:rPr lang="tr-TR" sz="2400" b="1" i="1" dirty="0" smtClean="0">
                <a:solidFill>
                  <a:srgbClr val="FF0000"/>
                </a:solidFill>
                <a:latin typeface="+mj-lt"/>
              </a:rPr>
              <a:t>of </a:t>
            </a:r>
            <a:r>
              <a:rPr lang="tr-TR" sz="2400" b="1" i="1" dirty="0" smtClean="0">
                <a:solidFill>
                  <a:srgbClr val="FF0000"/>
                </a:solidFill>
                <a:latin typeface="+mj-lt"/>
              </a:rPr>
              <a:t>June </a:t>
            </a:r>
            <a:r>
              <a:rPr lang="tr-TR" sz="2400" b="1" i="1" dirty="0" smtClean="0">
                <a:solidFill>
                  <a:srgbClr val="FF0000"/>
                </a:solidFill>
                <a:latin typeface="+mj-lt"/>
              </a:rPr>
              <a:t>20</a:t>
            </a:r>
            <a:r>
              <a:rPr lang="en-GB" sz="2400" b="1" i="1" dirty="0" smtClean="0">
                <a:solidFill>
                  <a:srgbClr val="FF0000"/>
                </a:solidFill>
                <a:latin typeface="+mj-lt"/>
              </a:rPr>
              <a:t>2</a:t>
            </a:r>
            <a:r>
              <a:rPr lang="tr-TR" sz="2400" b="1" i="1" dirty="0" smtClean="0">
                <a:solidFill>
                  <a:srgbClr val="FF0000"/>
                </a:solidFill>
                <a:latin typeface="+mj-lt"/>
              </a:rPr>
              <a:t>1 </a:t>
            </a:r>
            <a:r>
              <a:rPr lang="tr-TR" sz="2400" b="1" i="1" dirty="0" smtClean="0">
                <a:solidFill>
                  <a:srgbClr val="FF0000"/>
                </a:solidFill>
                <a:latin typeface="+mj-lt"/>
              </a:rPr>
              <a:t>, Tuesday </a:t>
            </a:r>
          </a:p>
          <a:p>
            <a:pPr algn="just">
              <a:buNone/>
            </a:pPr>
            <a:r>
              <a:rPr lang="tr-TR" sz="2400" b="1" i="1" dirty="0" smtClean="0">
                <a:solidFill>
                  <a:srgbClr val="00B0F0"/>
                </a:solidFill>
                <a:latin typeface="+mj-lt"/>
              </a:rPr>
              <a:t>     </a:t>
            </a:r>
            <a:r>
              <a:rPr lang="tr-TR" sz="2400" b="1" i="1" dirty="0" smtClean="0">
                <a:solidFill>
                  <a:srgbClr val="00B0F0"/>
                </a:solidFill>
                <a:latin typeface="+mj-lt"/>
              </a:rPr>
              <a:t>11.00-12.15</a:t>
            </a:r>
            <a:endParaRPr lang="tr-TR" sz="2400" b="1" i="1" dirty="0" smtClean="0">
              <a:solidFill>
                <a:srgbClr val="00B0F0"/>
              </a:solidFill>
              <a:latin typeface="+mj-lt"/>
            </a:endParaRPr>
          </a:p>
          <a:p>
            <a:pPr algn="just">
              <a:buNone/>
            </a:pPr>
            <a:endParaRPr lang="tr-TR" sz="2400" b="1" i="1" dirty="0" smtClean="0">
              <a:solidFill>
                <a:srgbClr val="00B0F0"/>
              </a:solidFill>
              <a:latin typeface="+mj-lt"/>
            </a:endParaRPr>
          </a:p>
          <a:p>
            <a:pPr algn="just"/>
            <a:r>
              <a:rPr lang="tr-TR" sz="2400" b="1" i="1" dirty="0">
                <a:solidFill>
                  <a:srgbClr val="FF0000"/>
                </a:solidFill>
                <a:latin typeface="+mj-lt"/>
              </a:rPr>
              <a:t>9</a:t>
            </a:r>
            <a:r>
              <a:rPr lang="tr-TR" sz="2400" b="1" i="1" dirty="0" smtClean="0">
                <a:solidFill>
                  <a:srgbClr val="FF0000"/>
                </a:solidFill>
                <a:latin typeface="+mj-lt"/>
              </a:rPr>
              <a:t>th </a:t>
            </a:r>
            <a:r>
              <a:rPr lang="tr-TR" sz="2400" b="1" i="1" dirty="0" smtClean="0">
                <a:solidFill>
                  <a:srgbClr val="FF0000"/>
                </a:solidFill>
                <a:latin typeface="+mj-lt"/>
              </a:rPr>
              <a:t>of </a:t>
            </a:r>
            <a:r>
              <a:rPr lang="tr-TR" sz="2400" b="1" i="1" dirty="0" smtClean="0">
                <a:solidFill>
                  <a:srgbClr val="FF0000"/>
                </a:solidFill>
                <a:latin typeface="+mj-lt"/>
              </a:rPr>
              <a:t>June </a:t>
            </a:r>
            <a:r>
              <a:rPr lang="tr-TR" sz="2400" b="1" i="1" dirty="0" smtClean="0">
                <a:solidFill>
                  <a:srgbClr val="FF0000"/>
                </a:solidFill>
                <a:latin typeface="+mj-lt"/>
              </a:rPr>
              <a:t> </a:t>
            </a:r>
            <a:r>
              <a:rPr lang="tr-TR" sz="2400" b="1" i="1" dirty="0" smtClean="0">
                <a:solidFill>
                  <a:srgbClr val="FF0000"/>
                </a:solidFill>
                <a:latin typeface="+mj-lt"/>
              </a:rPr>
              <a:t>2</a:t>
            </a:r>
            <a:r>
              <a:rPr lang="en-GB" sz="2400" b="1" i="1" dirty="0" smtClean="0">
                <a:solidFill>
                  <a:srgbClr val="FF0000"/>
                </a:solidFill>
                <a:latin typeface="+mj-lt"/>
              </a:rPr>
              <a:t>02</a:t>
            </a:r>
            <a:r>
              <a:rPr lang="tr-TR" sz="2400" b="1" i="1" dirty="0" smtClean="0">
                <a:solidFill>
                  <a:srgbClr val="FF0000"/>
                </a:solidFill>
                <a:latin typeface="+mj-lt"/>
              </a:rPr>
              <a:t>1 </a:t>
            </a:r>
            <a:r>
              <a:rPr lang="tr-TR" sz="2400" b="1" i="1" dirty="0" smtClean="0">
                <a:solidFill>
                  <a:srgbClr val="FF0000"/>
                </a:solidFill>
                <a:latin typeface="+mj-lt"/>
              </a:rPr>
              <a:t>, Wednesday </a:t>
            </a:r>
          </a:p>
          <a:p>
            <a:pPr algn="just">
              <a:buNone/>
            </a:pPr>
            <a:r>
              <a:rPr lang="tr-TR" sz="2400" b="1" i="1" dirty="0" smtClean="0">
                <a:solidFill>
                  <a:srgbClr val="00B0F0"/>
                </a:solidFill>
                <a:latin typeface="+mj-lt"/>
              </a:rPr>
              <a:t>    </a:t>
            </a:r>
            <a:r>
              <a:rPr lang="tr-TR" sz="2400" b="1" i="1" dirty="0" smtClean="0">
                <a:solidFill>
                  <a:srgbClr val="00B0F0"/>
                </a:solidFill>
                <a:latin typeface="+mj-lt"/>
              </a:rPr>
              <a:t>11.00</a:t>
            </a:r>
            <a:r>
              <a:rPr lang="tr-TR" sz="2400" b="1" i="1" dirty="0" smtClean="0">
                <a:solidFill>
                  <a:srgbClr val="00B0F0"/>
                </a:solidFill>
                <a:latin typeface="+mj-lt"/>
              </a:rPr>
              <a:t>-12.15 </a:t>
            </a:r>
            <a:endParaRPr lang="tr-TR" sz="2400" b="1" i="1" dirty="0" smtClean="0">
              <a:solidFill>
                <a:srgbClr val="00B0F0"/>
              </a:solidFill>
              <a:latin typeface="+mj-lt"/>
            </a:endParaRPr>
          </a:p>
          <a:p>
            <a:pPr algn="just">
              <a:buNone/>
            </a:pPr>
            <a:endParaRPr lang="tr-TR" sz="2400" b="1" i="1" dirty="0" smtClean="0">
              <a:solidFill>
                <a:srgbClr val="00B0F0"/>
              </a:solidFill>
              <a:latin typeface="+mj-lt"/>
            </a:endParaRPr>
          </a:p>
          <a:p>
            <a:pPr algn="just"/>
            <a:r>
              <a:rPr lang="tr-TR" sz="2400" b="1" i="1" dirty="0" smtClean="0">
                <a:solidFill>
                  <a:srgbClr val="FF0000"/>
                </a:solidFill>
                <a:latin typeface="+mj-lt"/>
              </a:rPr>
              <a:t>10</a:t>
            </a:r>
            <a:r>
              <a:rPr lang="en-US" sz="2400" b="1" i="1" dirty="0" err="1" smtClean="0">
                <a:solidFill>
                  <a:srgbClr val="FF0000"/>
                </a:solidFill>
                <a:latin typeface="+mj-lt"/>
              </a:rPr>
              <a:t>th</a:t>
            </a:r>
            <a:r>
              <a:rPr lang="en-US" sz="2400" b="1" i="1" dirty="0" smtClean="0">
                <a:solidFill>
                  <a:srgbClr val="FF0000"/>
                </a:solidFill>
                <a:latin typeface="+mj-lt"/>
              </a:rPr>
              <a:t> </a:t>
            </a:r>
            <a:r>
              <a:rPr lang="en-US" sz="2400" b="1" i="1" dirty="0">
                <a:solidFill>
                  <a:srgbClr val="FF0000"/>
                </a:solidFill>
                <a:latin typeface="+mj-lt"/>
              </a:rPr>
              <a:t>of </a:t>
            </a:r>
            <a:r>
              <a:rPr lang="tr-TR" sz="2400" b="1" i="1" dirty="0" smtClean="0">
                <a:solidFill>
                  <a:srgbClr val="FF0000"/>
                </a:solidFill>
                <a:latin typeface="+mj-lt"/>
              </a:rPr>
              <a:t>June</a:t>
            </a:r>
            <a:r>
              <a:rPr lang="en-US" sz="2400" b="1" i="1" dirty="0" smtClean="0">
                <a:solidFill>
                  <a:srgbClr val="FF0000"/>
                </a:solidFill>
                <a:latin typeface="+mj-lt"/>
              </a:rPr>
              <a:t> 202</a:t>
            </a:r>
            <a:r>
              <a:rPr lang="tr-TR" sz="2400" b="1" i="1" dirty="0" smtClean="0">
                <a:solidFill>
                  <a:srgbClr val="FF0000"/>
                </a:solidFill>
                <a:latin typeface="+mj-lt"/>
              </a:rPr>
              <a:t>1</a:t>
            </a:r>
            <a:r>
              <a:rPr lang="en-US" sz="2400" b="1" i="1" dirty="0" smtClean="0">
                <a:solidFill>
                  <a:srgbClr val="FF0000"/>
                </a:solidFill>
                <a:latin typeface="+mj-lt"/>
              </a:rPr>
              <a:t> </a:t>
            </a:r>
            <a:r>
              <a:rPr lang="en-US" sz="2400" b="1" i="1" dirty="0">
                <a:solidFill>
                  <a:srgbClr val="FF0000"/>
                </a:solidFill>
                <a:latin typeface="+mj-lt"/>
              </a:rPr>
              <a:t>, </a:t>
            </a:r>
            <a:r>
              <a:rPr lang="tr-TR" sz="2400" b="1" i="1" dirty="0" err="1" smtClean="0">
                <a:solidFill>
                  <a:srgbClr val="FF0000"/>
                </a:solidFill>
                <a:latin typeface="+mj-lt"/>
              </a:rPr>
              <a:t>Thursday</a:t>
            </a:r>
            <a:r>
              <a:rPr lang="en-US" sz="2400" b="1" i="1" dirty="0" smtClean="0">
                <a:solidFill>
                  <a:srgbClr val="FF0000"/>
                </a:solidFill>
                <a:latin typeface="+mj-lt"/>
              </a:rPr>
              <a:t> </a:t>
            </a:r>
            <a:endParaRPr lang="en-US" sz="2400" b="1" i="1" dirty="0">
              <a:solidFill>
                <a:srgbClr val="FF0000"/>
              </a:solidFill>
              <a:latin typeface="+mj-lt"/>
            </a:endParaRPr>
          </a:p>
          <a:p>
            <a:pPr algn="just">
              <a:buNone/>
            </a:pPr>
            <a:r>
              <a:rPr lang="tr-TR" sz="2400" b="1" i="1" dirty="0" smtClean="0">
                <a:solidFill>
                  <a:srgbClr val="00B0F0"/>
                </a:solidFill>
                <a:latin typeface="+mj-lt"/>
              </a:rPr>
              <a:t>    </a:t>
            </a:r>
            <a:r>
              <a:rPr lang="tr-TR" sz="2400" b="1" i="1" dirty="0" smtClean="0">
                <a:solidFill>
                  <a:srgbClr val="00B0F0"/>
                </a:solidFill>
                <a:latin typeface="+mj-lt"/>
              </a:rPr>
              <a:t>11.00</a:t>
            </a:r>
            <a:r>
              <a:rPr lang="en-US" sz="2400" b="1" i="1" dirty="0" smtClean="0">
                <a:solidFill>
                  <a:srgbClr val="00B0F0"/>
                </a:solidFill>
                <a:latin typeface="+mj-lt"/>
              </a:rPr>
              <a:t>-12.</a:t>
            </a:r>
            <a:r>
              <a:rPr lang="tr-TR" sz="2400" b="1" i="1" dirty="0" smtClean="0">
                <a:solidFill>
                  <a:srgbClr val="00B0F0"/>
                </a:solidFill>
                <a:latin typeface="+mj-lt"/>
              </a:rPr>
              <a:t>1</a:t>
            </a:r>
            <a:r>
              <a:rPr lang="en-US" sz="2400" b="1" i="1" dirty="0" smtClean="0">
                <a:solidFill>
                  <a:srgbClr val="00B0F0"/>
                </a:solidFill>
                <a:latin typeface="+mj-lt"/>
              </a:rPr>
              <a:t>5 </a:t>
            </a:r>
            <a:endParaRPr lang="en-US" sz="2400" b="1" i="1" dirty="0">
              <a:solidFill>
                <a:srgbClr val="00B0F0"/>
              </a:solidFill>
              <a:latin typeface="+mj-lt"/>
            </a:endParaRPr>
          </a:p>
          <a:p>
            <a:pPr algn="just">
              <a:buNone/>
            </a:pPr>
            <a:r>
              <a:rPr lang="tr-TR" sz="2400" b="1" i="1" dirty="0" smtClean="0">
                <a:solidFill>
                  <a:srgbClr val="00B0F0"/>
                </a:solidFill>
                <a:latin typeface="+mj-lt"/>
              </a:rPr>
              <a:t>Class lists of </a:t>
            </a:r>
            <a:r>
              <a:rPr lang="tr-TR" sz="2400" b="1" i="1" dirty="0" smtClean="0">
                <a:solidFill>
                  <a:srgbClr val="00B0F0"/>
                </a:solidFill>
                <a:latin typeface="+mj-lt"/>
              </a:rPr>
              <a:t>the IW will be announced </a:t>
            </a:r>
            <a:r>
              <a:rPr lang="tr-TR" sz="2400" b="1" i="1" dirty="0" smtClean="0">
                <a:solidFill>
                  <a:srgbClr val="00B0F0"/>
                </a:solidFill>
                <a:latin typeface="+mj-lt"/>
              </a:rPr>
              <a:t>at the end of April at the website of the Faculty.</a:t>
            </a:r>
            <a:endParaRPr lang="tr-TR" sz="2400" b="1" i="1" dirty="0">
              <a:solidFill>
                <a:srgbClr val="00B0F0"/>
              </a:solidFill>
              <a:latin typeface="+mj-lt"/>
            </a:endParaRPr>
          </a:p>
          <a:p>
            <a:pPr algn="just">
              <a:buNone/>
            </a:pPr>
            <a:endParaRPr lang="tr-TR" sz="2400" b="1" i="1" dirty="0" smtClean="0">
              <a:solidFill>
                <a:srgbClr val="00B0F0"/>
              </a:solidFill>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60848"/>
            <a:ext cx="8229600" cy="4245104"/>
          </a:xfrm>
        </p:spPr>
        <p:txBody>
          <a:bodyPr>
            <a:noAutofit/>
          </a:bodyPr>
          <a:lstStyle/>
          <a:p>
            <a:pPr algn="just">
              <a:buNone/>
            </a:pPr>
            <a:r>
              <a:rPr lang="tr-TR" sz="4000" b="1" i="1" dirty="0" smtClean="0">
                <a:solidFill>
                  <a:srgbClr val="0070C0"/>
                </a:solidFill>
                <a:latin typeface="+mj-lt"/>
              </a:rPr>
              <a:t>Thanks for listening...</a:t>
            </a:r>
          </a:p>
          <a:p>
            <a:pPr algn="just">
              <a:buNone/>
            </a:pPr>
            <a:r>
              <a:rPr lang="tr-TR" sz="4000" b="1" i="1" dirty="0" smtClean="0">
                <a:solidFill>
                  <a:srgbClr val="0070C0"/>
                </a:solidFill>
                <a:latin typeface="+mj-lt"/>
              </a:rPr>
              <a:t>QUESTIONS???</a:t>
            </a:r>
          </a:p>
        </p:txBody>
      </p:sp>
      <p:pic>
        <p:nvPicPr>
          <p:cNvPr id="1026" name="Picture 2" descr="C:\Users\user\AppData\Local\Microsoft\Windows\Temporary Internet Files\Content.IE5\D14NYN7U\question-mark[1].jpg"/>
          <p:cNvPicPr>
            <a:picLocks noChangeAspect="1" noChangeArrowheads="1"/>
          </p:cNvPicPr>
          <p:nvPr/>
        </p:nvPicPr>
        <p:blipFill>
          <a:blip r:embed="rId2" cstate="print"/>
          <a:srcRect/>
          <a:stretch>
            <a:fillRect/>
          </a:stretch>
        </p:blipFill>
        <p:spPr bwMode="auto">
          <a:xfrm>
            <a:off x="5652120" y="1844824"/>
            <a:ext cx="2557140" cy="2557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2924944"/>
            <a:ext cx="7344816" cy="2170659"/>
          </a:xfr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p:spPr>
        <p:style>
          <a:lnRef idx="0">
            <a:schemeClr val="accent2"/>
          </a:lnRef>
          <a:fillRef idx="3">
            <a:schemeClr val="accent2"/>
          </a:fillRef>
          <a:effectRef idx="3">
            <a:schemeClr val="accent2"/>
          </a:effectRef>
          <a:fontRef idx="minor">
            <a:schemeClr val="lt1"/>
          </a:fontRef>
        </p:style>
        <p:txBody>
          <a:bodyPr>
            <a:no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rPr>
              <a:t>Registration to the courses  will be online</a:t>
            </a:r>
          </a:p>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rPr>
              <a:t>o</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rPr>
              <a:t>n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rPr>
              <a:t>20,21</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rPr>
              <a:t> of April 20</a:t>
            </a:r>
            <a:r>
              <a:rPr lang="en-GB"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rPr>
              <a:t>2</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rPr>
              <a:t>1</a:t>
            </a:r>
            <a:endPar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endParaRPr>
          </a:p>
          <a:p>
            <a:pPr algn="ctr"/>
            <a:r>
              <a:rPr lang="en-GB"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rPr>
              <a:t>Link will be announced at the website of the </a:t>
            </a:r>
            <a:r>
              <a:rPr lang="en-GB"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rPr>
              <a:t>Faculty</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rPr>
              <a:t>&amp; DEU SAKAI online teaching system !</a:t>
            </a:r>
            <a:endPar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endParaRPr>
          </a:p>
        </p:txBody>
      </p:sp>
      <p:sp>
        <p:nvSpPr>
          <p:cNvPr id="4" name="TextBox 3"/>
          <p:cNvSpPr txBox="1"/>
          <p:nvPr/>
        </p:nvSpPr>
        <p:spPr>
          <a:xfrm>
            <a:off x="539552" y="5445224"/>
            <a:ext cx="8136904" cy="1015663"/>
          </a:xfrm>
          <a:prstGeom prst="rect">
            <a:avLst/>
          </a:prstGeom>
          <a:noFill/>
        </p:spPr>
        <p:txBody>
          <a:bodyPr wrap="square" rtlCol="0">
            <a:spAutoFit/>
          </a:bodyPr>
          <a:lstStyle/>
          <a:p>
            <a:pPr algn="ctr"/>
            <a:r>
              <a:rPr lang="tr-TR" sz="2000" b="1" u="sng" dirty="0" smtClean="0">
                <a:solidFill>
                  <a:schemeClr val="bg1"/>
                </a:solidFill>
                <a:effectLst>
                  <a:outerShdw blurRad="38100" dist="38100" dir="2700000" algn="tl">
                    <a:srgbClr val="000000">
                      <a:alpha val="43137"/>
                    </a:srgbClr>
                  </a:outerShdw>
                </a:effectLst>
              </a:rPr>
              <a:t>CONTENT OF THE PRESENTATION</a:t>
            </a:r>
          </a:p>
          <a:p>
            <a:pPr algn="ctr"/>
            <a:r>
              <a:rPr lang="tr-TR" sz="2000" b="1" u="sng" dirty="0" smtClean="0">
                <a:solidFill>
                  <a:schemeClr val="bg1"/>
                </a:solidFill>
              </a:rPr>
              <a:t>instructions</a:t>
            </a:r>
            <a:r>
              <a:rPr lang="tr-TR" sz="2000" dirty="0" smtClean="0">
                <a:solidFill>
                  <a:schemeClr val="bg1"/>
                </a:solidFill>
              </a:rPr>
              <a:t>, </a:t>
            </a:r>
            <a:r>
              <a:rPr lang="tr-TR" sz="2000" b="1" u="sng" dirty="0" smtClean="0">
                <a:solidFill>
                  <a:schemeClr val="bg1"/>
                </a:solidFill>
              </a:rPr>
              <a:t>content of the courses </a:t>
            </a:r>
            <a:r>
              <a:rPr lang="tr-TR" sz="2000" b="1" dirty="0" smtClean="0">
                <a:solidFill>
                  <a:schemeClr val="bg1"/>
                </a:solidFill>
              </a:rPr>
              <a:t>and</a:t>
            </a:r>
            <a:r>
              <a:rPr lang="tr-TR" sz="2000" dirty="0" smtClean="0">
                <a:solidFill>
                  <a:schemeClr val="bg1"/>
                </a:solidFill>
              </a:rPr>
              <a:t> </a:t>
            </a:r>
            <a:r>
              <a:rPr lang="tr-TR" sz="2000" b="1" u="sng" dirty="0" smtClean="0">
                <a:solidFill>
                  <a:schemeClr val="bg1"/>
                </a:solidFill>
              </a:rPr>
              <a:t>instructors of International </a:t>
            </a:r>
            <a:r>
              <a:rPr lang="tr-TR" sz="2000" b="1" u="sng" dirty="0" err="1" smtClean="0">
                <a:solidFill>
                  <a:schemeClr val="bg1"/>
                </a:solidFill>
              </a:rPr>
              <a:t>Week</a:t>
            </a:r>
            <a:r>
              <a:rPr lang="tr-TR" sz="2000" b="1" u="sng" dirty="0" smtClean="0">
                <a:solidFill>
                  <a:schemeClr val="bg1"/>
                </a:solidFill>
              </a:rPr>
              <a:t> </a:t>
            </a:r>
            <a:r>
              <a:rPr lang="tr-TR" sz="2000" dirty="0" smtClean="0">
                <a:solidFill>
                  <a:schemeClr val="bg1"/>
                </a:solidFill>
              </a:rPr>
              <a:t>.  </a:t>
            </a:r>
          </a:p>
        </p:txBody>
      </p:sp>
      <p:sp>
        <p:nvSpPr>
          <p:cNvPr id="10" name="TextBox 9"/>
          <p:cNvSpPr txBox="1"/>
          <p:nvPr/>
        </p:nvSpPr>
        <p:spPr>
          <a:xfrm>
            <a:off x="3779912" y="1556792"/>
            <a:ext cx="5112568" cy="1200329"/>
          </a:xfrm>
          <a:prstGeom prst="rect">
            <a:avLst/>
          </a:prstGeom>
          <a:noFill/>
        </p:spPr>
        <p:txBody>
          <a:bodyPr wrap="square" rtlCol="0">
            <a:spAutoFit/>
          </a:bodyPr>
          <a:lstStyle/>
          <a:p>
            <a:pPr algn="ctr"/>
            <a:r>
              <a:rPr lang="tr-TR" b="1" dirty="0" smtClean="0">
                <a:solidFill>
                  <a:schemeClr val="bg1"/>
                </a:solidFill>
                <a:latin typeface="Maiandra GD" pitchFamily="34" charset="0"/>
              </a:rPr>
              <a:t>Opportunity for meeting different instructors from different countries...</a:t>
            </a:r>
          </a:p>
          <a:p>
            <a:pPr algn="ctr"/>
            <a:endParaRPr lang="tr-TR" b="1" dirty="0" smtClean="0">
              <a:solidFill>
                <a:schemeClr val="bg1"/>
              </a:solidFill>
              <a:latin typeface="Maiandra GD" pitchFamily="34" charset="0"/>
            </a:endParaRPr>
          </a:p>
          <a:p>
            <a:pPr algn="ctr"/>
            <a:r>
              <a:rPr lang="tr-TR" b="1" dirty="0">
                <a:solidFill>
                  <a:schemeClr val="bg1"/>
                </a:solidFill>
                <a:latin typeface="Maiandra GD" pitchFamily="34" charset="0"/>
              </a:rPr>
              <a:t>5</a:t>
            </a:r>
            <a:r>
              <a:rPr lang="tr-TR" b="1" dirty="0" smtClean="0">
                <a:solidFill>
                  <a:schemeClr val="bg1"/>
                </a:solidFill>
                <a:latin typeface="Maiandra GD" pitchFamily="34" charset="0"/>
              </a:rPr>
              <a:t> </a:t>
            </a:r>
            <a:r>
              <a:rPr lang="tr-TR" b="1" dirty="0" smtClean="0">
                <a:solidFill>
                  <a:schemeClr val="bg1"/>
                </a:solidFill>
                <a:latin typeface="Maiandra GD" pitchFamily="34" charset="0"/>
              </a:rPr>
              <a:t>different instructors</a:t>
            </a:r>
            <a:endParaRPr lang="tr-TR" b="1" dirty="0">
              <a:solidFill>
                <a:schemeClr val="bg1"/>
              </a:solidFill>
              <a:latin typeface="Maiandra GD" pitchFamily="34" charset="0"/>
            </a:endParaRPr>
          </a:p>
        </p:txBody>
      </p:sp>
      <p:pic>
        <p:nvPicPr>
          <p:cNvPr id="2" name="Picture 1"/>
          <p:cNvPicPr>
            <a:picLocks noChangeAspect="1"/>
          </p:cNvPicPr>
          <p:nvPr/>
        </p:nvPicPr>
        <p:blipFill>
          <a:blip r:embed="rId2"/>
          <a:stretch>
            <a:fillRect/>
          </a:stretch>
        </p:blipFill>
        <p:spPr>
          <a:xfrm>
            <a:off x="251521" y="811299"/>
            <a:ext cx="3528392" cy="189762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404664"/>
            <a:ext cx="8229600" cy="1143000"/>
          </a:xfrm>
        </p:spPr>
        <p:txBody>
          <a:bodyPr/>
          <a:lstStyle/>
          <a:p>
            <a:pPr eaLnBrk="1" fontAlgn="auto" hangingPunct="1">
              <a:spcAft>
                <a:spcPts val="0"/>
              </a:spcAft>
              <a:defRPr/>
            </a:pPr>
            <a:r>
              <a:rPr lang="tr-TR" sz="3600" b="1" dirty="0" smtClean="0">
                <a:solidFill>
                  <a:schemeClr val="tx2">
                    <a:satMod val="130000"/>
                  </a:schemeClr>
                </a:solidFill>
              </a:rPr>
              <a:t>Important Issues</a:t>
            </a:r>
            <a:endParaRPr lang="en-US" sz="3600" b="1" dirty="0" smtClean="0">
              <a:solidFill>
                <a:schemeClr val="tx2">
                  <a:satMod val="130000"/>
                </a:schemeClr>
              </a:solidFill>
            </a:endParaRPr>
          </a:p>
        </p:txBody>
      </p:sp>
      <p:sp>
        <p:nvSpPr>
          <p:cNvPr id="23555" name="Content Placeholder 2"/>
          <p:cNvSpPr>
            <a:spLocks noGrp="1"/>
          </p:cNvSpPr>
          <p:nvPr>
            <p:ph idx="1"/>
          </p:nvPr>
        </p:nvSpPr>
        <p:spPr>
          <a:xfrm>
            <a:off x="0" y="1663824"/>
            <a:ext cx="9144000" cy="5194176"/>
          </a:xfrm>
        </p:spPr>
        <p:txBody>
          <a:bodyPr>
            <a:normAutofit/>
          </a:bodyPr>
          <a:lstStyle/>
          <a:p>
            <a:pPr eaLnBrk="1" hangingPunct="1"/>
            <a:r>
              <a:rPr lang="tr-TR" sz="2400" dirty="0" smtClean="0"/>
              <a:t>Registration</a:t>
            </a:r>
          </a:p>
          <a:p>
            <a:pPr lvl="1"/>
            <a:r>
              <a:rPr lang="tr-TR" b="1" dirty="0" smtClean="0">
                <a:solidFill>
                  <a:srgbClr val="FF0000"/>
                </a:solidFill>
              </a:rPr>
              <a:t>20th and 21st </a:t>
            </a:r>
            <a:r>
              <a:rPr lang="tr-TR" b="1" dirty="0" smtClean="0">
                <a:solidFill>
                  <a:srgbClr val="FF0000"/>
                </a:solidFill>
              </a:rPr>
              <a:t>of </a:t>
            </a:r>
            <a:r>
              <a:rPr lang="tr-TR" b="1" dirty="0" smtClean="0">
                <a:solidFill>
                  <a:srgbClr val="FF0000"/>
                </a:solidFill>
              </a:rPr>
              <a:t>April </a:t>
            </a:r>
            <a:r>
              <a:rPr lang="tr-TR" b="1" dirty="0" smtClean="0">
                <a:solidFill>
                  <a:srgbClr val="FF0000"/>
                </a:solidFill>
              </a:rPr>
              <a:t> </a:t>
            </a:r>
            <a:r>
              <a:rPr lang="tr-TR" b="1" dirty="0" smtClean="0">
                <a:solidFill>
                  <a:srgbClr val="FF0000"/>
                </a:solidFill>
              </a:rPr>
              <a:t>20</a:t>
            </a:r>
            <a:r>
              <a:rPr lang="en-GB" b="1" dirty="0" smtClean="0">
                <a:solidFill>
                  <a:srgbClr val="FF0000"/>
                </a:solidFill>
              </a:rPr>
              <a:t>2</a:t>
            </a:r>
            <a:r>
              <a:rPr lang="tr-TR" b="1" dirty="0" smtClean="0">
                <a:solidFill>
                  <a:srgbClr val="FF0000"/>
                </a:solidFill>
              </a:rPr>
              <a:t>1</a:t>
            </a:r>
            <a:endParaRPr lang="en-GB" b="1" dirty="0" smtClean="0">
              <a:solidFill>
                <a:srgbClr val="FF0000"/>
              </a:solidFill>
            </a:endParaRPr>
          </a:p>
          <a:p>
            <a:pPr lvl="1"/>
            <a:r>
              <a:rPr lang="en-GB" b="1" dirty="0" smtClean="0">
                <a:solidFill>
                  <a:srgbClr val="FF0000"/>
                </a:solidFill>
              </a:rPr>
              <a:t>Registration will be done via Google Docs and link will be announced at the website of the </a:t>
            </a:r>
            <a:r>
              <a:rPr lang="en-GB" b="1" dirty="0" smtClean="0">
                <a:solidFill>
                  <a:srgbClr val="FF0000"/>
                </a:solidFill>
              </a:rPr>
              <a:t>Faculty</a:t>
            </a:r>
            <a:r>
              <a:rPr lang="tr-TR" b="1" dirty="0" smtClean="0">
                <a:solidFill>
                  <a:srgbClr val="FF0000"/>
                </a:solidFill>
              </a:rPr>
              <a:t> &amp; DEU SAKAI online teaching system </a:t>
            </a:r>
            <a:endParaRPr lang="tr-TR" b="1" dirty="0" smtClean="0">
              <a:solidFill>
                <a:srgbClr val="FF0000"/>
              </a:solidFill>
            </a:endParaRPr>
          </a:p>
          <a:p>
            <a:pPr lvl="1"/>
            <a:r>
              <a:rPr lang="tr-TR" dirty="0" smtClean="0"/>
              <a:t>You can select </a:t>
            </a:r>
            <a:r>
              <a:rPr lang="tr-TR" b="1" u="sng" dirty="0" smtClean="0"/>
              <a:t>only </a:t>
            </a:r>
            <a:r>
              <a:rPr lang="tr-TR" b="1" u="sng" dirty="0" err="1" smtClean="0"/>
              <a:t>one</a:t>
            </a:r>
            <a:r>
              <a:rPr lang="tr-TR" b="1" u="sng" dirty="0" smtClean="0"/>
              <a:t> </a:t>
            </a:r>
            <a:r>
              <a:rPr lang="tr-TR" b="1" u="sng" dirty="0" err="1" smtClean="0"/>
              <a:t>course</a:t>
            </a:r>
            <a:endParaRPr lang="tr-TR" b="1" u="sng" dirty="0" smtClean="0"/>
          </a:p>
          <a:p>
            <a:pPr lvl="1" eaLnBrk="1" hangingPunct="1"/>
            <a:r>
              <a:rPr lang="tr-TR" b="1" dirty="0" smtClean="0"/>
              <a:t> Registrations will be done on first </a:t>
            </a:r>
            <a:r>
              <a:rPr lang="tr-TR" b="1" dirty="0" smtClean="0"/>
              <a:t>come first served </a:t>
            </a:r>
            <a:r>
              <a:rPr lang="tr-TR" b="1" dirty="0" smtClean="0"/>
              <a:t>  bases</a:t>
            </a:r>
          </a:p>
          <a:p>
            <a:pPr lvl="1" eaLnBrk="1" hangingPunct="1"/>
            <a:r>
              <a:rPr lang="tr-TR" b="1" dirty="0" smtClean="0"/>
              <a:t> Be carefull each course has a quato !</a:t>
            </a:r>
            <a:endParaRPr lang="tr-TR" b="1" dirty="0" smtClean="0"/>
          </a:p>
          <a:p>
            <a:r>
              <a:rPr lang="tr-TR" sz="2400" dirty="0" smtClean="0"/>
              <a:t> To </a:t>
            </a:r>
            <a:r>
              <a:rPr lang="tr-TR" sz="2400" dirty="0"/>
              <a:t>o</a:t>
            </a:r>
            <a:r>
              <a:rPr lang="en-GB" sz="2400" dirty="0" err="1" smtClean="0"/>
              <a:t>btain</a:t>
            </a:r>
            <a:r>
              <a:rPr lang="en-GB" sz="2400" dirty="0" smtClean="0"/>
              <a:t>  </a:t>
            </a:r>
            <a:r>
              <a:rPr lang="en-GB" sz="2400" dirty="0" smtClean="0"/>
              <a:t>1 ECTS </a:t>
            </a:r>
            <a:r>
              <a:rPr lang="tr-TR" sz="2400" dirty="0"/>
              <a:t>credit </a:t>
            </a:r>
            <a:r>
              <a:rPr lang="tr-TR" sz="2400" dirty="0" smtClean="0"/>
              <a:t>participation </a:t>
            </a:r>
            <a:r>
              <a:rPr lang="tr-TR" sz="2400" dirty="0"/>
              <a:t>and </a:t>
            </a:r>
            <a:r>
              <a:rPr lang="en-GB" sz="2400" dirty="0"/>
              <a:t>full </a:t>
            </a:r>
            <a:r>
              <a:rPr lang="tr-TR" sz="2400" dirty="0"/>
              <a:t>attendance is obligatory </a:t>
            </a:r>
            <a:r>
              <a:rPr lang="tr-TR" sz="2400" dirty="0" smtClean="0"/>
              <a:t>to the international week courses</a:t>
            </a:r>
            <a:endParaRPr lang="en-US" sz="2400" dirty="0" smtClean="0"/>
          </a:p>
        </p:txBody>
      </p:sp>
      <p:pic>
        <p:nvPicPr>
          <p:cNvPr id="1026" name="Picture 2" descr="C:\Users\user\AppData\Local\Microsoft\Windows\Temporary Internet Files\Content.IE5\ECG78OU6\Nuvola_apps_important.svg[1].png"/>
          <p:cNvPicPr>
            <a:picLocks noChangeAspect="1" noChangeArrowheads="1"/>
          </p:cNvPicPr>
          <p:nvPr/>
        </p:nvPicPr>
        <p:blipFill>
          <a:blip r:embed="rId2" cstate="print"/>
          <a:srcRect/>
          <a:stretch>
            <a:fillRect/>
          </a:stretch>
        </p:blipFill>
        <p:spPr bwMode="auto">
          <a:xfrm>
            <a:off x="6732240" y="692696"/>
            <a:ext cx="2079814" cy="173317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a:t>
            </a:r>
            <a:r>
              <a:rPr lang="tr-TR" sz="3600" dirty="0" err="1" smtClean="0"/>
              <a:t>International</a:t>
            </a:r>
            <a:r>
              <a:rPr lang="tr-TR" sz="3600" dirty="0" smtClean="0"/>
              <a:t> </a:t>
            </a:r>
            <a:r>
              <a:rPr lang="tr-TR" sz="3600" dirty="0" err="1" smtClean="0"/>
              <a:t>Week</a:t>
            </a:r>
            <a:r>
              <a:rPr lang="tr-TR" sz="3600" dirty="0" smtClean="0"/>
              <a:t> (IW) </a:t>
            </a:r>
            <a:r>
              <a:rPr lang="tr-TR" sz="3600" dirty="0" err="1" smtClean="0"/>
              <a:t>Rules</a:t>
            </a:r>
            <a:r>
              <a:rPr lang="tr-TR" sz="3600" dirty="0" smtClean="0"/>
              <a:t> </a:t>
            </a:r>
            <a:endParaRPr lang="tr-TR" sz="3600" dirty="0"/>
          </a:p>
        </p:txBody>
      </p:sp>
      <p:sp>
        <p:nvSpPr>
          <p:cNvPr id="3" name="Content Placeholder 2"/>
          <p:cNvSpPr>
            <a:spLocks noGrp="1"/>
          </p:cNvSpPr>
          <p:nvPr>
            <p:ph idx="1"/>
          </p:nvPr>
        </p:nvSpPr>
        <p:spPr>
          <a:xfrm>
            <a:off x="0" y="1935480"/>
            <a:ext cx="9144000" cy="4922520"/>
          </a:xfrm>
        </p:spPr>
        <p:txBody>
          <a:bodyPr>
            <a:normAutofit/>
          </a:bodyPr>
          <a:lstStyle/>
          <a:p>
            <a:r>
              <a:rPr lang="tr-TR" dirty="0" smtClean="0"/>
              <a:t>You </a:t>
            </a:r>
            <a:r>
              <a:rPr lang="tr-TR" dirty="0" smtClean="0"/>
              <a:t>take only </a:t>
            </a:r>
            <a:r>
              <a:rPr lang="tr-TR" b="1" dirty="0" smtClean="0"/>
              <a:t>one course</a:t>
            </a:r>
            <a:endParaRPr lang="en-GB" b="1" dirty="0" smtClean="0">
              <a:solidFill>
                <a:srgbClr val="C00000"/>
              </a:solidFill>
            </a:endParaRPr>
          </a:p>
          <a:p>
            <a:r>
              <a:rPr lang="tr-TR" dirty="0" smtClean="0"/>
              <a:t>IW courses will be held  </a:t>
            </a:r>
            <a:r>
              <a:rPr lang="tr-TR" b="1" u="sng" dirty="0" smtClean="0"/>
              <a:t>8,9,10</a:t>
            </a:r>
            <a:r>
              <a:rPr lang="tr-TR" b="1" u="sng" dirty="0" smtClean="0"/>
              <a:t> </a:t>
            </a:r>
            <a:r>
              <a:rPr lang="tr-TR" b="1" u="sng" dirty="0" smtClean="0"/>
              <a:t>of </a:t>
            </a:r>
            <a:r>
              <a:rPr lang="tr-TR" b="1" u="sng" dirty="0" smtClean="0"/>
              <a:t>June</a:t>
            </a:r>
            <a:r>
              <a:rPr lang="tr-TR" b="1" u="sng" dirty="0" smtClean="0"/>
              <a:t> </a:t>
            </a:r>
            <a:r>
              <a:rPr lang="tr-TR" b="1" u="sng" dirty="0" smtClean="0"/>
              <a:t>20</a:t>
            </a:r>
            <a:r>
              <a:rPr lang="en-GB" b="1" u="sng" dirty="0" smtClean="0"/>
              <a:t>2</a:t>
            </a:r>
            <a:r>
              <a:rPr lang="tr-TR" b="1" u="sng" dirty="0" smtClean="0"/>
              <a:t>1. </a:t>
            </a:r>
            <a:endParaRPr lang="en-GB" b="1" u="sng" dirty="0" smtClean="0"/>
          </a:p>
          <a:p>
            <a:pPr marL="0" indent="0">
              <a:buNone/>
            </a:pPr>
            <a:r>
              <a:rPr lang="en-GB" b="1" dirty="0" smtClean="0"/>
              <a:t>        </a:t>
            </a:r>
            <a:r>
              <a:rPr lang="tr-TR" b="1" dirty="0" smtClean="0"/>
              <a:t>Course time:</a:t>
            </a:r>
            <a:r>
              <a:rPr lang="en-GB" b="1" dirty="0" smtClean="0"/>
              <a:t> </a:t>
            </a:r>
            <a:r>
              <a:rPr lang="tr-TR" b="1" dirty="0" smtClean="0"/>
              <a:t>8,9,10 June morning from</a:t>
            </a:r>
            <a:r>
              <a:rPr lang="en-GB" b="1" dirty="0" smtClean="0"/>
              <a:t> </a:t>
            </a:r>
            <a:r>
              <a:rPr lang="tr-TR" b="1" dirty="0" smtClean="0"/>
              <a:t>11.00 to 12.15 </a:t>
            </a:r>
            <a:endParaRPr lang="en-GB" b="1" dirty="0" smtClean="0"/>
          </a:p>
          <a:p>
            <a:r>
              <a:rPr lang="en-GB" dirty="0" smtClean="0"/>
              <a:t>IW </a:t>
            </a:r>
            <a:r>
              <a:rPr lang="en-GB" dirty="0" smtClean="0"/>
              <a:t>class</a:t>
            </a:r>
            <a:r>
              <a:rPr lang="tr-TR" dirty="0" smtClean="0"/>
              <a:t> lists </a:t>
            </a:r>
            <a:r>
              <a:rPr lang="en-GB" dirty="0" smtClean="0"/>
              <a:t>will </a:t>
            </a:r>
            <a:r>
              <a:rPr lang="en-GB" dirty="0" smtClean="0"/>
              <a:t>be announced in April </a:t>
            </a:r>
            <a:r>
              <a:rPr lang="tr-TR" dirty="0" smtClean="0"/>
              <a:t>at the website of the Faculty </a:t>
            </a:r>
            <a:endParaRPr lang="en-GB" dirty="0" smtClean="0"/>
          </a:p>
          <a:p>
            <a:r>
              <a:rPr lang="tr-TR" dirty="0" smtClean="0"/>
              <a:t>Since </a:t>
            </a:r>
            <a:r>
              <a:rPr lang="tr-TR" dirty="0" smtClean="0"/>
              <a:t>IW is a Faculty activity , you will be permitted from the courses you are</a:t>
            </a:r>
            <a:r>
              <a:rPr lang="en-GB" dirty="0" smtClean="0"/>
              <a:t> already </a:t>
            </a:r>
            <a:r>
              <a:rPr lang="tr-TR" dirty="0" smtClean="0"/>
              <a:t> taking at the Faculty.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Participation</a:t>
            </a:r>
            <a:r>
              <a:rPr lang="tr-TR" dirty="0" smtClean="0"/>
              <a:t> </a:t>
            </a:r>
            <a:r>
              <a:rPr lang="tr-TR" dirty="0" err="1" smtClean="0"/>
              <a:t>and</a:t>
            </a:r>
            <a:r>
              <a:rPr lang="tr-TR" dirty="0" smtClean="0"/>
              <a:t> </a:t>
            </a:r>
            <a:r>
              <a:rPr lang="tr-TR" dirty="0" err="1" smtClean="0"/>
              <a:t>Attendance</a:t>
            </a:r>
            <a:r>
              <a:rPr lang="tr-TR" dirty="0" smtClean="0"/>
              <a:t> </a:t>
            </a:r>
            <a:endParaRPr lang="en-US" dirty="0"/>
          </a:p>
        </p:txBody>
      </p:sp>
      <p:sp>
        <p:nvSpPr>
          <p:cNvPr id="3" name="İçerik Yer Tutucusu 2"/>
          <p:cNvSpPr>
            <a:spLocks noGrp="1"/>
          </p:cNvSpPr>
          <p:nvPr>
            <p:ph idx="1"/>
          </p:nvPr>
        </p:nvSpPr>
        <p:spPr>
          <a:xfrm>
            <a:off x="0" y="1935480"/>
            <a:ext cx="9144000" cy="4922520"/>
          </a:xfrm>
        </p:spPr>
        <p:txBody>
          <a:bodyPr/>
          <a:lstStyle/>
          <a:p>
            <a:endParaRPr lang="tr-TR" dirty="0" smtClean="0"/>
          </a:p>
          <a:p>
            <a:pPr marL="0" indent="0">
              <a:buNone/>
            </a:pPr>
            <a:r>
              <a:rPr lang="tr-TR" sz="2400" dirty="0" smtClean="0"/>
              <a:t>Students will be on the ‘’ </a:t>
            </a:r>
            <a:r>
              <a:rPr lang="tr-TR" sz="2400" dirty="0"/>
              <a:t>B</a:t>
            </a:r>
            <a:r>
              <a:rPr lang="tr-TR" sz="2400" dirty="0" smtClean="0"/>
              <a:t>lack List ‘’ for the future International Weeks, if </a:t>
            </a:r>
            <a:r>
              <a:rPr lang="tr-TR" sz="2400" dirty="0" smtClean="0"/>
              <a:t>you</a:t>
            </a:r>
            <a:r>
              <a:rPr lang="tr-TR" sz="2400" dirty="0" smtClean="0"/>
              <a:t> </a:t>
            </a:r>
            <a:r>
              <a:rPr lang="tr-TR" sz="2400" dirty="0" smtClean="0"/>
              <a:t>don not attend the course </a:t>
            </a:r>
            <a:r>
              <a:rPr lang="en-GB" sz="2400" dirty="0" smtClean="0"/>
              <a:t> that </a:t>
            </a:r>
            <a:r>
              <a:rPr lang="tr-TR" sz="2400" dirty="0" smtClean="0"/>
              <a:t>you </a:t>
            </a:r>
            <a:r>
              <a:rPr lang="tr-TR" sz="2400" dirty="0" smtClean="0"/>
              <a:t> are already </a:t>
            </a:r>
            <a:r>
              <a:rPr lang="tr-TR" sz="2400" dirty="0" smtClean="0"/>
              <a:t>registered.  </a:t>
            </a:r>
          </a:p>
          <a:p>
            <a:pPr marL="0" indent="0">
              <a:buNone/>
            </a:pPr>
            <a:endParaRPr lang="tr-TR" sz="2400" dirty="0"/>
          </a:p>
          <a:p>
            <a:pPr marL="0" indent="0">
              <a:buNone/>
            </a:pPr>
            <a:r>
              <a:rPr lang="tr-TR" sz="2400" dirty="0" smtClean="0"/>
              <a:t>Being on the ‘’Black List’’ means you </a:t>
            </a:r>
            <a:r>
              <a:rPr lang="tr-TR" sz="2400" b="1" u="sng" dirty="0" smtClean="0"/>
              <a:t>can not </a:t>
            </a:r>
            <a:r>
              <a:rPr lang="tr-TR" sz="2400" dirty="0" smtClean="0"/>
              <a:t>obtain course </a:t>
            </a:r>
            <a:r>
              <a:rPr lang="tr-TR" sz="2400" dirty="0" smtClean="0"/>
              <a:t>from the coming IW’s. </a:t>
            </a:r>
          </a:p>
          <a:p>
            <a:pPr marL="0" indent="0">
              <a:buNone/>
            </a:pPr>
            <a:endParaRPr lang="en-US" sz="2400" dirty="0"/>
          </a:p>
        </p:txBody>
      </p:sp>
      <p:pic>
        <p:nvPicPr>
          <p:cNvPr id="4" name="Resim 3"/>
          <p:cNvPicPr>
            <a:picLocks noChangeAspect="1"/>
          </p:cNvPicPr>
          <p:nvPr/>
        </p:nvPicPr>
        <p:blipFill>
          <a:blip r:embed="rId2"/>
          <a:stretch>
            <a:fillRect/>
          </a:stretch>
        </p:blipFill>
        <p:spPr>
          <a:xfrm>
            <a:off x="6372200" y="4941168"/>
            <a:ext cx="2078916" cy="1737511"/>
          </a:xfrm>
          <a:prstGeom prst="rect">
            <a:avLst/>
          </a:prstGeom>
        </p:spPr>
      </p:pic>
    </p:spTree>
    <p:extLst>
      <p:ext uri="{BB962C8B-B14F-4D97-AF65-F5344CB8AC3E}">
        <p14:creationId xmlns:p14="http://schemas.microsoft.com/office/powerpoint/2010/main" val="4166704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48264" cy="1913348"/>
          </a:xfrm>
        </p:spPr>
        <p:style>
          <a:lnRef idx="2">
            <a:schemeClr val="accent2"/>
          </a:lnRef>
          <a:fillRef idx="1">
            <a:schemeClr val="lt1"/>
          </a:fillRef>
          <a:effectRef idx="0">
            <a:schemeClr val="accent2"/>
          </a:effectRef>
          <a:fontRef idx="minor">
            <a:schemeClr val="dk1"/>
          </a:fontRef>
        </p:style>
        <p:txBody>
          <a:bodyPr>
            <a:noAutofit/>
          </a:bodyPr>
          <a:lstStyle/>
          <a:p>
            <a:r>
              <a:rPr lang="tr-TR" sz="2800" b="1" dirty="0">
                <a:effectLst>
                  <a:outerShdw blurRad="38100" dist="38100" dir="2700000" algn="tl">
                    <a:srgbClr val="000000">
                      <a:alpha val="43137"/>
                    </a:srgbClr>
                  </a:outerShdw>
                </a:effectLst>
              </a:rPr>
              <a:t> </a:t>
            </a:r>
            <a:r>
              <a:rPr lang="tr-TR" sz="2800" b="1" dirty="0" smtClean="0">
                <a:effectLst>
                  <a:outerShdw blurRad="38100" dist="38100" dir="2700000" algn="tl">
                    <a:srgbClr val="000000">
                      <a:alpha val="43137"/>
                    </a:srgbClr>
                  </a:outerShdw>
                </a:effectLst>
              </a:rPr>
              <a:t/>
            </a:r>
            <a:br>
              <a:rPr lang="tr-TR" sz="2800" b="1" dirty="0" smtClean="0">
                <a:effectLst>
                  <a:outerShdw blurRad="38100" dist="38100" dir="2700000" algn="tl">
                    <a:srgbClr val="000000">
                      <a:alpha val="43137"/>
                    </a:srgbClr>
                  </a:outerShdw>
                </a:effectLst>
              </a:rPr>
            </a:br>
            <a:r>
              <a:rPr lang="tr-TR" sz="2800" b="1" dirty="0" smtClean="0">
                <a:effectLst>
                  <a:outerShdw blurRad="38100" dist="38100" dir="2700000" algn="tl">
                    <a:srgbClr val="000000">
                      <a:alpha val="43137"/>
                    </a:srgbClr>
                  </a:outerShdw>
                </a:effectLst>
              </a:rPr>
              <a:t/>
            </a:r>
            <a:br>
              <a:rPr lang="tr-TR" sz="2800" b="1" dirty="0" smtClean="0">
                <a:effectLst>
                  <a:outerShdw blurRad="38100" dist="38100" dir="2700000" algn="tl">
                    <a:srgbClr val="000000">
                      <a:alpha val="43137"/>
                    </a:srgbClr>
                  </a:outerShdw>
                </a:effectLst>
              </a:rPr>
            </a:br>
            <a:r>
              <a:rPr lang="tr-TR" sz="2800" b="1" dirty="0">
                <a:effectLst>
                  <a:outerShdw blurRad="38100" dist="38100" dir="2700000" algn="tl">
                    <a:srgbClr val="000000">
                      <a:alpha val="43137"/>
                    </a:srgbClr>
                  </a:outerShdw>
                </a:effectLst>
              </a:rPr>
              <a:t/>
            </a:r>
            <a:br>
              <a:rPr lang="tr-TR" sz="2800" b="1" dirty="0">
                <a:effectLst>
                  <a:outerShdw blurRad="38100" dist="38100" dir="2700000" algn="tl">
                    <a:srgbClr val="000000">
                      <a:alpha val="43137"/>
                    </a:srgbClr>
                  </a:outerShdw>
                </a:effectLst>
              </a:rPr>
            </a:br>
            <a:r>
              <a:rPr lang="tr-TR" sz="2800" b="1" dirty="0" smtClean="0">
                <a:effectLst>
                  <a:outerShdw blurRad="38100" dist="38100" dir="2700000" algn="tl">
                    <a:srgbClr val="000000">
                      <a:alpha val="43137"/>
                    </a:srgbClr>
                  </a:outerShdw>
                </a:effectLst>
              </a:rPr>
              <a:t/>
            </a:r>
            <a:br>
              <a:rPr lang="tr-TR" sz="2800" b="1" dirty="0" smtClean="0">
                <a:effectLst>
                  <a:outerShdw blurRad="38100" dist="38100" dir="2700000" algn="tl">
                    <a:srgbClr val="000000">
                      <a:alpha val="43137"/>
                    </a:srgbClr>
                  </a:outerShdw>
                </a:effectLst>
              </a:rPr>
            </a:br>
            <a:r>
              <a:rPr lang="tr-TR" sz="2800" b="1" dirty="0">
                <a:effectLst>
                  <a:outerShdw blurRad="38100" dist="38100" dir="2700000" algn="tl">
                    <a:srgbClr val="000000">
                      <a:alpha val="43137"/>
                    </a:srgbClr>
                  </a:outerShdw>
                </a:effectLst>
              </a:rPr>
              <a:t/>
            </a:r>
            <a:br>
              <a:rPr lang="tr-TR" sz="2800" b="1" dirty="0">
                <a:effectLst>
                  <a:outerShdw blurRad="38100" dist="38100" dir="2700000" algn="tl">
                    <a:srgbClr val="000000">
                      <a:alpha val="43137"/>
                    </a:srgbClr>
                  </a:outerShdw>
                </a:effectLst>
              </a:rPr>
            </a:br>
            <a:r>
              <a:rPr lang="tr-TR" sz="2800" b="1" dirty="0" smtClean="0">
                <a:effectLst>
                  <a:outerShdw blurRad="38100" dist="38100" dir="2700000" algn="tl">
                    <a:srgbClr val="000000">
                      <a:alpha val="43137"/>
                    </a:srgbClr>
                  </a:outerShdw>
                </a:effectLst>
              </a:rPr>
              <a:t/>
            </a:r>
            <a:br>
              <a:rPr lang="tr-TR" sz="2800"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Dr. Anna Kuzior </a:t>
            </a:r>
            <a:r>
              <a:rPr lang="tr-TR" sz="2400" b="1" dirty="0">
                <a:effectLst>
                  <a:outerShdw blurRad="38100" dist="38100" dir="2700000" algn="tl">
                    <a:srgbClr val="000000">
                      <a:alpha val="43137"/>
                    </a:srgbClr>
                  </a:outerShdw>
                </a:effectLst>
              </a:rPr>
              <a:t/>
            </a:r>
            <a:br>
              <a:rPr lang="tr-TR" sz="2400" b="1" dirty="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University of Economics in Katowice, Poland  </a:t>
            </a:r>
            <a:r>
              <a:rPr lang="tr-TR" sz="2400" dirty="0" smtClean="0"/>
              <a:t/>
            </a:r>
            <a:br>
              <a:rPr lang="tr-TR" sz="2400" dirty="0" smtClean="0"/>
            </a:br>
            <a:r>
              <a:rPr lang="en-GB" sz="2400" b="1" dirty="0" smtClean="0"/>
              <a:t>Why and How do Companies Play on Accounting Policy </a:t>
            </a:r>
            <a:r>
              <a:rPr lang="en-US" sz="2400" b="1" dirty="0" smtClean="0"/>
              <a:t>(</a:t>
            </a:r>
            <a:r>
              <a:rPr lang="en-US" sz="2400" b="1" dirty="0"/>
              <a:t>based on IFRS)</a:t>
            </a:r>
            <a:r>
              <a:rPr lang="tr-TR" sz="2800" b="1" dirty="0"/>
              <a:t/>
            </a:r>
            <a:br>
              <a:rPr lang="tr-TR" sz="2800" b="1" dirty="0"/>
            </a:br>
            <a:endParaRPr lang="tr-TR" sz="2800" b="1" dirty="0"/>
          </a:p>
        </p:txBody>
      </p:sp>
      <p:sp>
        <p:nvSpPr>
          <p:cNvPr id="3" name="Content Placeholder 2"/>
          <p:cNvSpPr>
            <a:spLocks noGrp="1"/>
          </p:cNvSpPr>
          <p:nvPr>
            <p:ph idx="1"/>
          </p:nvPr>
        </p:nvSpPr>
        <p:spPr>
          <a:xfrm>
            <a:off x="0" y="1913348"/>
            <a:ext cx="9144000" cy="4931228"/>
          </a:xfrm>
        </p:spPr>
        <p:txBody>
          <a:bodyPr>
            <a:noAutofit/>
          </a:bodyPr>
          <a:lstStyle/>
          <a:p>
            <a:pPr>
              <a:buNone/>
            </a:pPr>
            <a:r>
              <a:rPr lang="tr-TR" sz="2000" b="1" u="sng" dirty="0" smtClean="0">
                <a:solidFill>
                  <a:srgbClr val="C00000"/>
                </a:solidFill>
              </a:rPr>
              <a:t>Course </a:t>
            </a:r>
            <a:r>
              <a:rPr lang="tr-TR" sz="2000" b="1" u="sng" dirty="0">
                <a:solidFill>
                  <a:srgbClr val="C00000"/>
                </a:solidFill>
              </a:rPr>
              <a:t>Objective</a:t>
            </a:r>
            <a:r>
              <a:rPr lang="tr-TR" sz="2000" b="1" u="sng" dirty="0" smtClean="0">
                <a:solidFill>
                  <a:srgbClr val="C00000"/>
                </a:solidFill>
              </a:rPr>
              <a:t>:</a:t>
            </a:r>
            <a:endParaRPr lang="en-GB" sz="2000" b="1" u="sng" dirty="0" smtClean="0">
              <a:solidFill>
                <a:srgbClr val="C00000"/>
              </a:solidFill>
            </a:endParaRPr>
          </a:p>
          <a:p>
            <a:pPr lvl="0"/>
            <a:r>
              <a:rPr lang="tr-TR" sz="2000" b="1" u="sng" dirty="0" smtClean="0">
                <a:solidFill>
                  <a:srgbClr val="C00000"/>
                </a:solidFill>
              </a:rPr>
              <a:t> </a:t>
            </a:r>
            <a:r>
              <a:rPr lang="tr-TR" sz="2000" dirty="0"/>
              <a:t>Understand  the purpose and qualitative characteristic of financial statements</a:t>
            </a:r>
            <a:endParaRPr lang="en-GB" sz="2000" dirty="0"/>
          </a:p>
          <a:p>
            <a:pPr lvl="0"/>
            <a:r>
              <a:rPr lang="en-US" sz="2000" dirty="0"/>
              <a:t>Understand the idea and tools of accounting policies,</a:t>
            </a:r>
            <a:endParaRPr lang="en-GB" sz="2000" dirty="0"/>
          </a:p>
          <a:p>
            <a:pPr lvl="0"/>
            <a:r>
              <a:rPr lang="en-US" sz="2000" dirty="0"/>
              <a:t>Be able to discuss and critically asses methods of measurement of fixed and current assets,</a:t>
            </a:r>
            <a:endParaRPr lang="en-GB" sz="2000" dirty="0"/>
          </a:p>
          <a:p>
            <a:pPr lvl="0"/>
            <a:r>
              <a:rPr lang="en-US" sz="2000" dirty="0"/>
              <a:t>Understand the influence of assets valuations rules on </a:t>
            </a:r>
            <a:r>
              <a:rPr lang="tr-TR" sz="2000" dirty="0"/>
              <a:t>compan’s financial position</a:t>
            </a:r>
            <a:r>
              <a:rPr lang="en-US" sz="2000" dirty="0"/>
              <a:t>,</a:t>
            </a:r>
            <a:endParaRPr lang="en-GB" sz="2000" dirty="0"/>
          </a:p>
          <a:p>
            <a:r>
              <a:rPr lang="en-US" sz="2000" dirty="0"/>
              <a:t>Be able to take decision concerning a choice of accounting policies tools and techniques in particular situations</a:t>
            </a:r>
            <a:endParaRPr lang="tr-TR" sz="2000" b="1" u="sng" dirty="0" smtClean="0">
              <a:solidFill>
                <a:srgbClr val="C00000"/>
              </a:solidFill>
            </a:endParaRPr>
          </a:p>
          <a:p>
            <a:pPr>
              <a:buNone/>
            </a:pPr>
            <a:r>
              <a:rPr lang="tr-TR" sz="2000" b="1" dirty="0">
                <a:solidFill>
                  <a:schemeClr val="tx2"/>
                </a:solidFill>
              </a:rPr>
              <a:t>3rd and 4th year </a:t>
            </a:r>
            <a:r>
              <a:rPr lang="tr-TR" sz="2000" b="1" dirty="0" smtClean="0">
                <a:solidFill>
                  <a:schemeClr val="tx2"/>
                </a:solidFill>
              </a:rPr>
              <a:t>students </a:t>
            </a:r>
          </a:p>
          <a:p>
            <a:pPr>
              <a:buNone/>
            </a:pPr>
            <a:r>
              <a:rPr lang="tr-TR" sz="2000" b="1" dirty="0" smtClean="0">
                <a:solidFill>
                  <a:schemeClr val="tx2"/>
                </a:solidFill>
              </a:rPr>
              <a:t>Class quota is limited with 30 students </a:t>
            </a:r>
          </a:p>
          <a:p>
            <a:pPr>
              <a:buNone/>
            </a:pPr>
            <a:r>
              <a:rPr lang="tr-TR" sz="2000" b="1" dirty="0" smtClean="0">
                <a:solidFill>
                  <a:schemeClr val="tx2"/>
                </a:solidFill>
              </a:rPr>
              <a:t>Business, Economics, Int’ l Business &amp; Trade Students can register </a:t>
            </a:r>
          </a:p>
          <a:p>
            <a:pPr>
              <a:buNone/>
            </a:pPr>
            <a:endParaRPr lang="tr-TR" sz="2400" b="1" dirty="0">
              <a:solidFill>
                <a:schemeClr val="tx2"/>
              </a:solidFill>
            </a:endParaRPr>
          </a:p>
          <a:p>
            <a:pPr>
              <a:buNone/>
            </a:pPr>
            <a:endParaRPr lang="en-GB" sz="2400" b="1" dirty="0" smtClean="0">
              <a:solidFill>
                <a:schemeClr val="tx2"/>
              </a:solidFill>
            </a:endParaRPr>
          </a:p>
          <a:p>
            <a:pPr>
              <a:buNone/>
            </a:pPr>
            <a:endParaRPr lang="en-GB" sz="2400" b="1" dirty="0">
              <a:solidFill>
                <a:schemeClr val="tx2"/>
              </a:solidFill>
            </a:endParaRPr>
          </a:p>
          <a:p>
            <a:pPr>
              <a:buNone/>
            </a:pPr>
            <a:endParaRPr lang="en-GB" sz="2400" b="1" dirty="0" smtClean="0">
              <a:solidFill>
                <a:schemeClr val="tx2"/>
              </a:solidFill>
            </a:endParaRPr>
          </a:p>
          <a:p>
            <a:pPr>
              <a:buNone/>
            </a:pPr>
            <a:endParaRPr lang="en-GB" sz="2400" b="1" dirty="0">
              <a:solidFill>
                <a:schemeClr val="tx2"/>
              </a:solidFill>
            </a:endParaRPr>
          </a:p>
          <a:p>
            <a:pPr>
              <a:buNone/>
            </a:pPr>
            <a:endParaRPr lang="en-GB" sz="2400" b="1" dirty="0" smtClean="0">
              <a:solidFill>
                <a:schemeClr val="tx2"/>
              </a:solidFill>
            </a:endParaRPr>
          </a:p>
          <a:p>
            <a:pPr>
              <a:buNone/>
            </a:pPr>
            <a:endParaRPr lang="en-GB" sz="2400" b="1" dirty="0">
              <a:solidFill>
                <a:schemeClr val="tx2"/>
              </a:solidFill>
            </a:endParaRPr>
          </a:p>
        </p:txBody>
      </p:sp>
      <p:pic>
        <p:nvPicPr>
          <p:cNvPr id="5" name="Resim 4"/>
          <p:cNvPicPr>
            <a:picLocks noChangeAspect="1"/>
          </p:cNvPicPr>
          <p:nvPr/>
        </p:nvPicPr>
        <p:blipFill>
          <a:blip r:embed="rId2"/>
          <a:stretch>
            <a:fillRect/>
          </a:stretch>
        </p:blipFill>
        <p:spPr>
          <a:xfrm>
            <a:off x="7380312" y="18827"/>
            <a:ext cx="1654046" cy="18945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12985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370416"/>
          </a:xfrm>
        </p:spPr>
        <p:txBody>
          <a:bodyPr>
            <a:normAutofit fontScale="90000"/>
          </a:bodyPr>
          <a:lstStyle/>
          <a:p>
            <a:r>
              <a:rPr lang="tr-TR" sz="2700" dirty="0" smtClean="0"/>
              <a:t>Dr. Richard Smilnak </a:t>
            </a:r>
            <a:br>
              <a:rPr lang="tr-TR" sz="2700" dirty="0" smtClean="0"/>
            </a:br>
            <a:r>
              <a:rPr lang="tr-TR" sz="2700" dirty="0" smtClean="0"/>
              <a:t>Moravian Business College Olomouc, Check Republic </a:t>
            </a:r>
            <a:br>
              <a:rPr lang="tr-TR" sz="2700" dirty="0" smtClean="0"/>
            </a:br>
            <a:r>
              <a:rPr lang="tr-TR" sz="2700" dirty="0" smtClean="0"/>
              <a:t>The world economy in your living room </a:t>
            </a:r>
            <a:r>
              <a:rPr lang="tr-TR" sz="2000" dirty="0" smtClean="0"/>
              <a:t/>
            </a:r>
            <a:br>
              <a:rPr lang="tr-TR" sz="2000" dirty="0" smtClean="0"/>
            </a:br>
            <a:endParaRPr lang="en-US" sz="2000" dirty="0"/>
          </a:p>
        </p:txBody>
      </p:sp>
      <p:sp>
        <p:nvSpPr>
          <p:cNvPr id="3" name="Content Placeholder 2"/>
          <p:cNvSpPr>
            <a:spLocks noGrp="1"/>
          </p:cNvSpPr>
          <p:nvPr>
            <p:ph idx="1"/>
          </p:nvPr>
        </p:nvSpPr>
        <p:spPr/>
        <p:txBody>
          <a:bodyPr/>
          <a:lstStyle/>
          <a:p>
            <a:r>
              <a:rPr lang="en-US" sz="2000" dirty="0"/>
              <a:t>This is a story about humans. The course is divided into three parts which are further split into a total of nine lecture hours. The first part is focused on the three sectors where human activity is densely concentrated. The second part deals with the three processes that are closely tied to the recent human development while the final part zooms in on our activity and concludes by narrowing the scope down to a single actor within the world-economy ecosystem</a:t>
            </a:r>
            <a:r>
              <a:rPr lang="en-US" sz="2000" dirty="0" smtClean="0"/>
              <a:t>.</a:t>
            </a:r>
            <a:endParaRPr lang="tr-TR" sz="2000" dirty="0" smtClean="0"/>
          </a:p>
          <a:p>
            <a:endParaRPr lang="tr-TR" sz="2000" dirty="0"/>
          </a:p>
          <a:p>
            <a:pPr>
              <a:buNone/>
            </a:pPr>
            <a:r>
              <a:rPr lang="tr-TR" sz="2000" b="1" dirty="0" smtClean="0">
                <a:solidFill>
                  <a:schemeClr val="tx2"/>
                </a:solidFill>
              </a:rPr>
              <a:t>3rd </a:t>
            </a:r>
            <a:r>
              <a:rPr lang="tr-TR" sz="2000" b="1" dirty="0">
                <a:solidFill>
                  <a:schemeClr val="tx2"/>
                </a:solidFill>
              </a:rPr>
              <a:t>and 4th year students </a:t>
            </a:r>
          </a:p>
          <a:p>
            <a:pPr>
              <a:buNone/>
            </a:pPr>
            <a:r>
              <a:rPr lang="tr-TR" sz="2000" b="1" dirty="0">
                <a:solidFill>
                  <a:schemeClr val="tx2"/>
                </a:solidFill>
              </a:rPr>
              <a:t>Class quota is limited with 50 students </a:t>
            </a:r>
          </a:p>
          <a:p>
            <a:pPr>
              <a:buNone/>
            </a:pPr>
            <a:r>
              <a:rPr lang="tr-TR" sz="2000" b="1" dirty="0">
                <a:solidFill>
                  <a:schemeClr val="tx2"/>
                </a:solidFill>
              </a:rPr>
              <a:t>Students from  </a:t>
            </a:r>
            <a:r>
              <a:rPr lang="tr-TR" sz="2000" b="1" dirty="0" smtClean="0">
                <a:solidFill>
                  <a:schemeClr val="tx2"/>
                </a:solidFill>
              </a:rPr>
              <a:t>economics, business and int’l business&amp;trade dept. </a:t>
            </a:r>
            <a:endParaRPr lang="tr-TR" sz="2000" b="1" dirty="0">
              <a:solidFill>
                <a:schemeClr val="tx2"/>
              </a:solidFill>
            </a:endParaRPr>
          </a:p>
          <a:p>
            <a:pPr>
              <a:buNone/>
            </a:pPr>
            <a:r>
              <a:rPr lang="tr-TR" sz="2000" b="1" dirty="0">
                <a:solidFill>
                  <a:schemeClr val="tx2"/>
                </a:solidFill>
              </a:rPr>
              <a:t>c</a:t>
            </a:r>
            <a:r>
              <a:rPr lang="tr-TR" sz="2000" b="1" dirty="0" smtClean="0">
                <a:solidFill>
                  <a:schemeClr val="tx2"/>
                </a:solidFill>
              </a:rPr>
              <a:t>an register</a:t>
            </a:r>
            <a:endParaRPr lang="tr-TR" sz="2000" b="1" dirty="0">
              <a:solidFill>
                <a:schemeClr val="tx2"/>
              </a:solidFill>
            </a:endParaRPr>
          </a:p>
          <a:p>
            <a:endParaRPr lang="tr-TR" sz="2000" dirty="0" smtClean="0"/>
          </a:p>
          <a:p>
            <a:endParaRPr lang="en-US" sz="2000" dirty="0"/>
          </a:p>
          <a:p>
            <a:endParaRPr lang="en-US" dirty="0"/>
          </a:p>
        </p:txBody>
      </p:sp>
      <p:pic>
        <p:nvPicPr>
          <p:cNvPr id="5" name="Picture 4"/>
          <p:cNvPicPr>
            <a:picLocks noChangeAspect="1"/>
          </p:cNvPicPr>
          <p:nvPr/>
        </p:nvPicPr>
        <p:blipFill>
          <a:blip r:embed="rId2"/>
          <a:stretch>
            <a:fillRect/>
          </a:stretch>
        </p:blipFill>
        <p:spPr>
          <a:xfrm>
            <a:off x="7236296" y="260648"/>
            <a:ext cx="1450504" cy="15864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34727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48064" cy="1772816"/>
          </a:xfrm>
        </p:spPr>
        <p:style>
          <a:lnRef idx="2">
            <a:schemeClr val="accent2"/>
          </a:lnRef>
          <a:fillRef idx="1">
            <a:schemeClr val="lt1"/>
          </a:fillRef>
          <a:effectRef idx="0">
            <a:schemeClr val="accent2"/>
          </a:effectRef>
          <a:fontRef idx="minor">
            <a:schemeClr val="dk1"/>
          </a:fontRef>
        </p:style>
        <p:txBody>
          <a:bodyPr>
            <a:noAutofit/>
          </a:bodyPr>
          <a:lstStyle/>
          <a:p>
            <a:pPr lvl="0"/>
            <a:r>
              <a:rPr lang="tr-TR" sz="2400" b="1" dirty="0"/>
              <a:t>Dr. Alexander Boldyrikhin</a:t>
            </a:r>
            <a:br>
              <a:rPr lang="tr-TR" sz="2400" b="1" dirty="0"/>
            </a:br>
            <a:r>
              <a:rPr lang="tr-TR" sz="2400" b="1" dirty="0"/>
              <a:t>Voronezh State University, Russia </a:t>
            </a:r>
            <a:br>
              <a:rPr lang="tr-TR" sz="2400" b="1" dirty="0"/>
            </a:br>
            <a:r>
              <a:rPr lang="tr-TR" sz="2400" b="1" dirty="0"/>
              <a:t>Business Enviroment in Russia : Pratical Experience, Overview and Trends</a:t>
            </a:r>
            <a:endParaRPr lang="tr-TR" sz="2400" b="1" dirty="0"/>
          </a:p>
        </p:txBody>
      </p:sp>
      <p:sp>
        <p:nvSpPr>
          <p:cNvPr id="3" name="Content Placeholder 2"/>
          <p:cNvSpPr>
            <a:spLocks noGrp="1"/>
          </p:cNvSpPr>
          <p:nvPr>
            <p:ph idx="1"/>
          </p:nvPr>
        </p:nvSpPr>
        <p:spPr>
          <a:xfrm>
            <a:off x="0" y="2276872"/>
            <a:ext cx="9144000" cy="4581128"/>
          </a:xfrm>
        </p:spPr>
        <p:txBody>
          <a:bodyPr>
            <a:normAutofit fontScale="70000" lnSpcReduction="20000"/>
          </a:bodyPr>
          <a:lstStyle/>
          <a:p>
            <a:pPr>
              <a:buNone/>
            </a:pPr>
            <a:r>
              <a:rPr lang="tr-TR" sz="2800" b="1" u="sng" dirty="0" smtClean="0">
                <a:solidFill>
                  <a:srgbClr val="C00000"/>
                </a:solidFill>
              </a:rPr>
              <a:t>Course Objective: </a:t>
            </a:r>
            <a:endParaRPr lang="tr-TR" sz="2800" b="1" u="sng" dirty="0" smtClean="0">
              <a:solidFill>
                <a:srgbClr val="C00000"/>
              </a:solidFill>
            </a:endParaRPr>
          </a:p>
          <a:p>
            <a:pPr>
              <a:buNone/>
            </a:pPr>
            <a:endParaRPr lang="tr-TR" sz="2800" b="1" u="sng" dirty="0" smtClean="0">
              <a:solidFill>
                <a:srgbClr val="C00000"/>
              </a:solidFill>
            </a:endParaRPr>
          </a:p>
          <a:p>
            <a:r>
              <a:rPr lang="en-US" dirty="0" smtClean="0"/>
              <a:t> </a:t>
            </a:r>
            <a:r>
              <a:rPr lang="en-US" dirty="0"/>
              <a:t>The objective of this course is to introduce students to the special features of </a:t>
            </a:r>
            <a:r>
              <a:rPr lang="tr-TR" dirty="0" smtClean="0"/>
              <a:t> </a:t>
            </a:r>
            <a:r>
              <a:rPr lang="en-US" dirty="0" smtClean="0"/>
              <a:t>business practice</a:t>
            </a:r>
            <a:r>
              <a:rPr lang="tr-TR" dirty="0" smtClean="0"/>
              <a:t> </a:t>
            </a:r>
            <a:r>
              <a:rPr lang="en-US" dirty="0" smtClean="0"/>
              <a:t>in </a:t>
            </a:r>
            <a:r>
              <a:rPr lang="en-US" dirty="0"/>
              <a:t>the emerging market of Russia with an emphasis on understanding its role and place in </a:t>
            </a:r>
            <a:r>
              <a:rPr lang="en-US" dirty="0" smtClean="0"/>
              <a:t>the</a:t>
            </a:r>
            <a:r>
              <a:rPr lang="tr-TR" dirty="0" smtClean="0"/>
              <a:t> </a:t>
            </a:r>
            <a:r>
              <a:rPr lang="en-US" dirty="0" smtClean="0"/>
              <a:t>global </a:t>
            </a:r>
            <a:r>
              <a:rPr lang="en-US" dirty="0"/>
              <a:t>business system.</a:t>
            </a:r>
            <a:endParaRPr lang="tr-TR" dirty="0"/>
          </a:p>
          <a:p>
            <a:pPr lvl="0"/>
            <a:r>
              <a:rPr lang="en-US" dirty="0" smtClean="0"/>
              <a:t>know </a:t>
            </a:r>
            <a:r>
              <a:rPr lang="en-US" dirty="0"/>
              <a:t>the main practical frameworks of doing business in Russia;</a:t>
            </a:r>
          </a:p>
          <a:p>
            <a:pPr lvl="0"/>
            <a:r>
              <a:rPr lang="en-US" dirty="0"/>
              <a:t>be able to understand the processes and challenges that are going within the Russian business system in close connection with the political processes;</a:t>
            </a:r>
          </a:p>
          <a:p>
            <a:r>
              <a:rPr lang="en-US" dirty="0"/>
              <a:t>have experienced business cases from real companies working in the Russian market.</a:t>
            </a:r>
            <a:endParaRPr lang="en-US" sz="2000" dirty="0"/>
          </a:p>
          <a:p>
            <a:pPr marL="0" indent="0">
              <a:buNone/>
            </a:pPr>
            <a:endParaRPr lang="tr-TR" dirty="0" smtClean="0"/>
          </a:p>
          <a:p>
            <a:pPr>
              <a:buNone/>
            </a:pPr>
            <a:r>
              <a:rPr lang="tr-TR" sz="3400" b="1" dirty="0" smtClean="0">
                <a:solidFill>
                  <a:schemeClr val="tx2"/>
                </a:solidFill>
              </a:rPr>
              <a:t>2nd,  </a:t>
            </a:r>
            <a:r>
              <a:rPr lang="tr-TR" sz="3400" b="1" dirty="0">
                <a:solidFill>
                  <a:schemeClr val="tx2"/>
                </a:solidFill>
              </a:rPr>
              <a:t>3rd and 4th year students </a:t>
            </a:r>
          </a:p>
          <a:p>
            <a:pPr>
              <a:buNone/>
            </a:pPr>
            <a:r>
              <a:rPr lang="tr-TR" sz="3400" b="1" dirty="0">
                <a:solidFill>
                  <a:schemeClr val="tx2"/>
                </a:solidFill>
              </a:rPr>
              <a:t>Class quota is limited with </a:t>
            </a:r>
            <a:r>
              <a:rPr lang="tr-TR" sz="3400" b="1" dirty="0" smtClean="0">
                <a:solidFill>
                  <a:schemeClr val="tx2"/>
                </a:solidFill>
              </a:rPr>
              <a:t>50 </a:t>
            </a:r>
            <a:r>
              <a:rPr lang="tr-TR" sz="3400" b="1" dirty="0">
                <a:solidFill>
                  <a:schemeClr val="tx2"/>
                </a:solidFill>
              </a:rPr>
              <a:t>students </a:t>
            </a:r>
          </a:p>
          <a:p>
            <a:pPr>
              <a:buNone/>
            </a:pPr>
            <a:r>
              <a:rPr lang="tr-TR" sz="3400" b="1" dirty="0" smtClean="0">
                <a:solidFill>
                  <a:schemeClr val="tx2"/>
                </a:solidFill>
              </a:rPr>
              <a:t>Students from all departments can register </a:t>
            </a:r>
            <a:endParaRPr lang="tr-TR" sz="3400" b="1" dirty="0">
              <a:solidFill>
                <a:schemeClr val="tx2"/>
              </a:solidFill>
            </a:endParaRPr>
          </a:p>
          <a:p>
            <a:pPr>
              <a:buNone/>
            </a:pPr>
            <a:endParaRPr lang="tr-TR" sz="3200" b="1" dirty="0" smtClean="0">
              <a:solidFill>
                <a:schemeClr val="tx2"/>
              </a:solidFill>
            </a:endParaRPr>
          </a:p>
          <a:p>
            <a:pPr>
              <a:buNone/>
            </a:pPr>
            <a:r>
              <a:rPr lang="tr-TR" sz="3200" b="1" dirty="0" smtClean="0">
                <a:solidFill>
                  <a:schemeClr val="tx2"/>
                </a:solidFill>
              </a:rPr>
              <a:t> </a:t>
            </a:r>
            <a:endParaRPr lang="tr-TR" sz="3400" dirty="0" smtClean="0"/>
          </a:p>
          <a:p>
            <a:endParaRPr lang="tr-TR" b="1" u="sng" dirty="0" smtClean="0">
              <a:solidFill>
                <a:srgbClr val="C00000"/>
              </a:solidFill>
            </a:endParaRPr>
          </a:p>
          <a:p>
            <a:endParaRPr lang="tr-TR" b="1" u="sng" dirty="0" smtClean="0">
              <a:solidFill>
                <a:srgbClr val="C00000"/>
              </a:solidFill>
            </a:endParaRPr>
          </a:p>
          <a:p>
            <a:endParaRPr lang="tr-TR" b="1" u="sng" dirty="0" smtClean="0">
              <a:solidFill>
                <a:srgbClr val="C00000"/>
              </a:solidFill>
            </a:endParaRPr>
          </a:p>
          <a:p>
            <a:endParaRPr lang="tr-TR" b="1" u="sng" dirty="0" smtClean="0">
              <a:solidFill>
                <a:srgbClr val="C00000"/>
              </a:solidFill>
            </a:endParaRPr>
          </a:p>
          <a:p>
            <a:endParaRPr lang="tr-TR" b="1" u="sng" dirty="0" smtClean="0">
              <a:solidFill>
                <a:srgbClr val="C00000"/>
              </a:solidFill>
            </a:endParaRPr>
          </a:p>
          <a:p>
            <a:endParaRPr lang="tr-TR" b="1" u="sng" dirty="0" smtClean="0">
              <a:solidFill>
                <a:srgbClr val="C00000"/>
              </a:solidFill>
            </a:endParaRPr>
          </a:p>
          <a:p>
            <a:endParaRPr lang="tr-TR" b="1" u="sng" dirty="0" smtClean="0">
              <a:solidFill>
                <a:srgbClr val="C00000"/>
              </a:solidFill>
            </a:endParaRPr>
          </a:p>
          <a:p>
            <a:endParaRPr lang="tr-TR" b="1" u="sng" dirty="0" smtClean="0">
              <a:solidFill>
                <a:srgbClr val="C00000"/>
              </a:solidFill>
            </a:endParaRPr>
          </a:p>
        </p:txBody>
      </p:sp>
      <p:pic>
        <p:nvPicPr>
          <p:cNvPr id="4" name="Picture 3"/>
          <p:cNvPicPr>
            <a:picLocks noChangeAspect="1"/>
          </p:cNvPicPr>
          <p:nvPr/>
        </p:nvPicPr>
        <p:blipFill>
          <a:blip r:embed="rId3"/>
          <a:stretch>
            <a:fillRect/>
          </a:stretch>
        </p:blipFill>
        <p:spPr>
          <a:xfrm>
            <a:off x="6748064" y="116632"/>
            <a:ext cx="2395936" cy="2901948"/>
          </a:xfrm>
          <a:prstGeom prst="rect">
            <a:avLst/>
          </a:prstGeom>
        </p:spPr>
      </p:pic>
    </p:spTree>
    <p:extLst>
      <p:ext uri="{BB962C8B-B14F-4D97-AF65-F5344CB8AC3E}">
        <p14:creationId xmlns:p14="http://schemas.microsoft.com/office/powerpoint/2010/main" val="1868873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4288" cy="1916832"/>
          </a:xfrm>
        </p:spPr>
        <p:style>
          <a:lnRef idx="2">
            <a:schemeClr val="accent2"/>
          </a:lnRef>
          <a:fillRef idx="1">
            <a:schemeClr val="lt1"/>
          </a:fillRef>
          <a:effectRef idx="0">
            <a:schemeClr val="accent2"/>
          </a:effectRef>
          <a:fontRef idx="minor">
            <a:schemeClr val="dk1"/>
          </a:fontRef>
        </p:style>
        <p:txBody>
          <a:bodyPr>
            <a:noAutofit/>
          </a:bodyPr>
          <a:lstStyle/>
          <a:p>
            <a:pPr lvl="0"/>
            <a:r>
              <a:rPr lang="tr-TR" sz="2800" b="1" dirty="0" smtClean="0">
                <a:effectLst>
                  <a:outerShdw blurRad="38100" dist="38100" dir="2700000" algn="tl">
                    <a:srgbClr val="000000">
                      <a:alpha val="43137"/>
                    </a:srgbClr>
                  </a:outerShdw>
                </a:effectLst>
              </a:rPr>
              <a:t/>
            </a:r>
            <a:br>
              <a:rPr lang="tr-TR" sz="2800" b="1" dirty="0" smtClean="0">
                <a:effectLst>
                  <a:outerShdw blurRad="38100" dist="38100" dir="2700000" algn="tl">
                    <a:srgbClr val="000000">
                      <a:alpha val="43137"/>
                    </a:srgbClr>
                  </a:outerShdw>
                </a:effectLst>
              </a:rPr>
            </a:br>
            <a:r>
              <a:rPr lang="tr-TR" sz="2800" b="1" dirty="0">
                <a:effectLst>
                  <a:outerShdw blurRad="38100" dist="38100" dir="2700000" algn="tl">
                    <a:srgbClr val="000000">
                      <a:alpha val="43137"/>
                    </a:srgbClr>
                  </a:outerShdw>
                </a:effectLst>
              </a:rPr>
              <a:t/>
            </a:r>
            <a:br>
              <a:rPr lang="tr-TR" sz="2800" b="1" dirty="0">
                <a:effectLst>
                  <a:outerShdw blurRad="38100" dist="38100" dir="2700000" algn="tl">
                    <a:srgbClr val="000000">
                      <a:alpha val="43137"/>
                    </a:srgbClr>
                  </a:outerShdw>
                </a:effectLst>
              </a:rPr>
            </a:br>
            <a:r>
              <a:rPr lang="tr-TR" sz="2800" b="1" dirty="0" smtClean="0">
                <a:effectLst>
                  <a:outerShdw blurRad="38100" dist="38100" dir="2700000" algn="tl">
                    <a:srgbClr val="000000">
                      <a:alpha val="43137"/>
                    </a:srgbClr>
                  </a:outerShdw>
                </a:effectLst>
              </a:rPr>
              <a:t/>
            </a:r>
            <a:br>
              <a:rPr lang="tr-TR" sz="2800" b="1" dirty="0" smtClean="0">
                <a:effectLst>
                  <a:outerShdw blurRad="38100" dist="38100" dir="2700000" algn="tl">
                    <a:srgbClr val="000000">
                      <a:alpha val="43137"/>
                    </a:srgbClr>
                  </a:outerShdw>
                </a:effectLst>
              </a:rPr>
            </a:br>
            <a:r>
              <a:rPr lang="en-GB" sz="2800" b="1" dirty="0" smtClean="0">
                <a:effectLst>
                  <a:outerShdw blurRad="38100" dist="38100" dir="2700000" algn="tl">
                    <a:srgbClr val="000000">
                      <a:alpha val="43137"/>
                    </a:srgbClr>
                  </a:outerShdw>
                </a:effectLst>
              </a:rPr>
              <a:t/>
            </a:r>
            <a:br>
              <a:rPr lang="en-GB" sz="2800" b="1" dirty="0" smtClean="0">
                <a:effectLst>
                  <a:outerShdw blurRad="38100" dist="38100" dir="2700000" algn="tl">
                    <a:srgbClr val="000000">
                      <a:alpha val="43137"/>
                    </a:srgbClr>
                  </a:outerShdw>
                </a:effectLst>
              </a:rPr>
            </a:br>
            <a:r>
              <a:rPr lang="en-GB" sz="2400" b="1" dirty="0" err="1" smtClean="0">
                <a:effectLst>
                  <a:outerShdw blurRad="38100" dist="38100" dir="2700000" algn="tl">
                    <a:srgbClr val="000000">
                      <a:alpha val="43137"/>
                    </a:srgbClr>
                  </a:outerShdw>
                </a:effectLst>
              </a:rPr>
              <a:t>Prof</a:t>
            </a:r>
            <a:r>
              <a:rPr lang="en-GB" sz="2400" b="1" dirty="0" err="1" smtClean="0">
                <a:effectLst>
                  <a:outerShdw blurRad="38100" dist="38100" dir="2700000" algn="tl">
                    <a:srgbClr val="000000">
                      <a:alpha val="43137"/>
                    </a:srgbClr>
                  </a:outerShdw>
                </a:effectLst>
              </a:rPr>
              <a:t>.</a:t>
            </a:r>
            <a:r>
              <a:rPr lang="tr-TR" sz="2400" b="1" dirty="0" smtClean="0">
                <a:effectLst>
                  <a:outerShdw blurRad="38100" dist="38100" dir="2700000" algn="tl">
                    <a:srgbClr val="000000">
                      <a:alpha val="43137"/>
                    </a:srgbClr>
                  </a:outerShdw>
                </a:effectLst>
              </a:rPr>
              <a:t> </a:t>
            </a:r>
            <a:r>
              <a:rPr lang="en-GB" sz="2400" b="1" dirty="0" err="1" smtClean="0">
                <a:effectLst>
                  <a:outerShdw blurRad="38100" dist="38100" dir="2700000" algn="tl">
                    <a:srgbClr val="000000">
                      <a:alpha val="43137"/>
                    </a:srgbClr>
                  </a:outerShdw>
                </a:effectLst>
              </a:rPr>
              <a:t>Dr</a:t>
            </a:r>
            <a:r>
              <a:rPr lang="en-GB" sz="2400" b="1" dirty="0" err="1" smtClean="0">
                <a:effectLst>
                  <a:outerShdw blurRad="38100" dist="38100" dir="2700000" algn="tl">
                    <a:srgbClr val="000000">
                      <a:alpha val="43137"/>
                    </a:srgbClr>
                  </a:outerShdw>
                </a:effectLst>
              </a:rPr>
              <a:t>.</a:t>
            </a:r>
            <a:r>
              <a:rPr lang="en-GB" sz="2400" b="1" dirty="0" smtClean="0">
                <a:effectLst>
                  <a:outerShdw blurRad="38100" dist="38100" dir="2700000" algn="tl">
                    <a:srgbClr val="000000">
                      <a:alpha val="43137"/>
                    </a:srgbClr>
                  </a:outerShdw>
                </a:effectLst>
              </a:rPr>
              <a:t> Paolo Bargiacchi </a:t>
            </a:r>
            <a:br>
              <a:rPr lang="en-GB" sz="2400" b="1" dirty="0" smtClean="0">
                <a:effectLst>
                  <a:outerShdw blurRad="38100" dist="38100" dir="2700000" algn="tl">
                    <a:srgbClr val="000000">
                      <a:alpha val="43137"/>
                    </a:srgbClr>
                  </a:outerShdw>
                </a:effectLst>
              </a:rPr>
            </a:br>
            <a:r>
              <a:rPr lang="en-GB" sz="2400" b="1" dirty="0" smtClean="0">
                <a:effectLst>
                  <a:outerShdw blurRad="38100" dist="38100" dir="2700000" algn="tl">
                    <a:srgbClr val="000000">
                      <a:alpha val="43137"/>
                    </a:srgbClr>
                  </a:outerShdw>
                </a:effectLst>
              </a:rPr>
              <a:t>Kore University of Enna, Italy </a:t>
            </a:r>
            <a:br>
              <a:rPr lang="en-GB" sz="2400" b="1" dirty="0" smtClean="0">
                <a:effectLst>
                  <a:outerShdw blurRad="38100" dist="38100" dir="2700000" algn="tl">
                    <a:srgbClr val="000000">
                      <a:alpha val="43137"/>
                    </a:srgbClr>
                  </a:outerShdw>
                </a:effectLst>
              </a:rPr>
            </a:br>
            <a:r>
              <a:rPr lang="tr-TR" sz="2400" b="1" dirty="0" smtClean="0">
                <a:effectLst>
                  <a:outerShdw blurRad="38100" dist="38100" dir="2700000" algn="tl">
                    <a:srgbClr val="000000">
                      <a:alpha val="43137"/>
                    </a:srgbClr>
                  </a:outerShdw>
                </a:effectLst>
              </a:rPr>
              <a:t>Revising legal rules and strategies for tackling modern international security threats </a:t>
            </a:r>
            <a:endParaRPr lang="tr-TR" sz="2400" b="1" dirty="0"/>
          </a:p>
        </p:txBody>
      </p:sp>
      <p:sp>
        <p:nvSpPr>
          <p:cNvPr id="3" name="Content Placeholder 2"/>
          <p:cNvSpPr>
            <a:spLocks noGrp="1"/>
          </p:cNvSpPr>
          <p:nvPr>
            <p:ph idx="1"/>
          </p:nvPr>
        </p:nvSpPr>
        <p:spPr>
          <a:xfrm>
            <a:off x="0" y="2274430"/>
            <a:ext cx="9144000" cy="4583570"/>
          </a:xfrm>
        </p:spPr>
        <p:txBody>
          <a:bodyPr>
            <a:normAutofit/>
          </a:bodyPr>
          <a:lstStyle/>
          <a:p>
            <a:pPr>
              <a:buNone/>
            </a:pPr>
            <a:r>
              <a:rPr lang="tr-TR" sz="2000" b="1" u="sng" dirty="0" smtClean="0">
                <a:solidFill>
                  <a:srgbClr val="C00000"/>
                </a:solidFill>
              </a:rPr>
              <a:t>Course Objective: </a:t>
            </a:r>
            <a:endParaRPr lang="tr-TR" sz="2000" b="1" u="sng" dirty="0" smtClean="0">
              <a:solidFill>
                <a:srgbClr val="C00000"/>
              </a:solidFill>
            </a:endParaRPr>
          </a:p>
          <a:p>
            <a:pPr lvl="0"/>
            <a:r>
              <a:rPr lang="en-US" sz="2000" dirty="0"/>
              <a:t>Learn how international law is evolving to properly address contemporary security threats</a:t>
            </a:r>
          </a:p>
          <a:p>
            <a:pPr lvl="0"/>
            <a:r>
              <a:rPr lang="en-US" sz="2000" dirty="0"/>
              <a:t>A</a:t>
            </a:r>
            <a:r>
              <a:rPr lang="tr-TR" sz="2000" dirty="0"/>
              <a:t>ssess related consequences for international law and international relations</a:t>
            </a:r>
            <a:endParaRPr lang="en-US" sz="2000" dirty="0"/>
          </a:p>
          <a:p>
            <a:pPr lvl="0"/>
            <a:r>
              <a:rPr lang="en-GB" sz="2000" dirty="0"/>
              <a:t>Compare drivers and push/pull factors for protecting both human rights and State security</a:t>
            </a:r>
            <a:endParaRPr lang="en-US" sz="2000" dirty="0"/>
          </a:p>
          <a:p>
            <a:pPr lvl="0"/>
            <a:r>
              <a:rPr lang="en-US" sz="2000" dirty="0"/>
              <a:t>Assess the impact of the R2P doctrine on international law and international relations</a:t>
            </a:r>
          </a:p>
          <a:p>
            <a:r>
              <a:rPr lang="en-US" sz="2000" dirty="0"/>
              <a:t>Learn about EU’s interpretation of human security and EU global strategy for democracy</a:t>
            </a:r>
            <a:endParaRPr lang="tr-TR" sz="2000" b="1" u="sng" dirty="0" smtClean="0">
              <a:solidFill>
                <a:srgbClr val="C00000"/>
              </a:solidFill>
            </a:endParaRPr>
          </a:p>
          <a:p>
            <a:pPr>
              <a:buNone/>
            </a:pPr>
            <a:r>
              <a:rPr lang="tr-TR" sz="2000" b="1" dirty="0" smtClean="0">
                <a:solidFill>
                  <a:schemeClr val="tx2"/>
                </a:solidFill>
              </a:rPr>
              <a:t>2nd</a:t>
            </a:r>
            <a:r>
              <a:rPr lang="tr-TR" sz="2000" b="1" dirty="0" smtClean="0">
                <a:solidFill>
                  <a:schemeClr val="tx2"/>
                </a:solidFill>
              </a:rPr>
              <a:t>, 3rd and 4th year students</a:t>
            </a:r>
          </a:p>
          <a:p>
            <a:pPr>
              <a:buNone/>
            </a:pPr>
            <a:r>
              <a:rPr lang="tr-TR" sz="2000" b="1" dirty="0" smtClean="0">
                <a:solidFill>
                  <a:schemeClr val="tx2"/>
                </a:solidFill>
              </a:rPr>
              <a:t>Class </a:t>
            </a:r>
            <a:r>
              <a:rPr lang="tr-TR" sz="2000" b="1" dirty="0">
                <a:solidFill>
                  <a:schemeClr val="tx2"/>
                </a:solidFill>
              </a:rPr>
              <a:t>quota is limited with 30 students </a:t>
            </a:r>
          </a:p>
          <a:p>
            <a:pPr>
              <a:buNone/>
            </a:pPr>
            <a:r>
              <a:rPr lang="tr-TR" sz="2000" b="1" dirty="0" smtClean="0">
                <a:solidFill>
                  <a:schemeClr val="tx2"/>
                </a:solidFill>
              </a:rPr>
              <a:t>International Relations Students  </a:t>
            </a:r>
            <a:r>
              <a:rPr lang="tr-TR" sz="2000" b="1" dirty="0">
                <a:solidFill>
                  <a:schemeClr val="tx2"/>
                </a:solidFill>
              </a:rPr>
              <a:t>can register </a:t>
            </a:r>
          </a:p>
          <a:p>
            <a:pPr>
              <a:buNone/>
            </a:pPr>
            <a:endParaRPr lang="tr-TR" sz="2000" dirty="0" smtClean="0"/>
          </a:p>
          <a:p>
            <a:endParaRPr lang="tr-TR" b="1" u="sng" dirty="0" smtClean="0">
              <a:solidFill>
                <a:srgbClr val="C00000"/>
              </a:solidFill>
            </a:endParaRPr>
          </a:p>
          <a:p>
            <a:endParaRPr lang="tr-TR" b="1" u="sng" dirty="0" smtClean="0">
              <a:solidFill>
                <a:srgbClr val="C00000"/>
              </a:solidFill>
            </a:endParaRPr>
          </a:p>
          <a:p>
            <a:endParaRPr lang="tr-TR" b="1" u="sng" dirty="0" smtClean="0">
              <a:solidFill>
                <a:srgbClr val="C00000"/>
              </a:solidFill>
            </a:endParaRPr>
          </a:p>
          <a:p>
            <a:endParaRPr lang="tr-TR" b="1" u="sng" dirty="0" smtClean="0">
              <a:solidFill>
                <a:srgbClr val="C00000"/>
              </a:solidFill>
            </a:endParaRPr>
          </a:p>
          <a:p>
            <a:endParaRPr lang="tr-TR" b="1" u="sng" dirty="0" smtClean="0">
              <a:solidFill>
                <a:srgbClr val="C00000"/>
              </a:solidFill>
            </a:endParaRPr>
          </a:p>
          <a:p>
            <a:endParaRPr lang="tr-TR" b="1" u="sng" dirty="0" smtClean="0">
              <a:solidFill>
                <a:srgbClr val="C00000"/>
              </a:solidFill>
            </a:endParaRPr>
          </a:p>
          <a:p>
            <a:endParaRPr lang="tr-TR" b="1" u="sng" dirty="0" smtClean="0">
              <a:solidFill>
                <a:srgbClr val="C00000"/>
              </a:solidFill>
            </a:endParaRPr>
          </a:p>
          <a:p>
            <a:endParaRPr lang="tr-TR" b="1" u="sng" dirty="0" smtClean="0">
              <a:solidFill>
                <a:srgbClr val="C0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0"/>
            <a:ext cx="1546446" cy="19168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631534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2476</TotalTime>
  <Words>825</Words>
  <Application>Microsoft Office PowerPoint</Application>
  <PresentationFormat>On-screen Show (4:3)</PresentationFormat>
  <Paragraphs>118</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Constantia</vt:lpstr>
      <vt:lpstr>Maiandra GD</vt:lpstr>
      <vt:lpstr>Wingdings 2</vt:lpstr>
      <vt:lpstr>Flow</vt:lpstr>
      <vt:lpstr>7-11 JUNE 2021</vt:lpstr>
      <vt:lpstr>PowerPoint Presentation</vt:lpstr>
      <vt:lpstr>Important Issues</vt:lpstr>
      <vt:lpstr> International Week (IW) Rules </vt:lpstr>
      <vt:lpstr>Participation and Attendance </vt:lpstr>
      <vt:lpstr>       Dr. Anna Kuzior  University of Economics in Katowice, Poland   Why and How do Companies Play on Accounting Policy (based on IFRS) </vt:lpstr>
      <vt:lpstr>Dr. Richard Smilnak  Moravian Business College Olomouc, Check Republic  The world economy in your living room  </vt:lpstr>
      <vt:lpstr>Dr. Alexander Boldyrikhin Voronezh State University, Russia  Business Enviroment in Russia : Pratical Experience, Overview and Trends</vt:lpstr>
      <vt:lpstr>    Prof. Dr. Paolo Bargiacchi  Kore University of Enna, Italy  Revising legal rules and strategies for tackling modern international security threats </vt:lpstr>
      <vt:lpstr>   Dr. Irina Foret  Voronezh State University , Russia  Ethnic Conflicts in the modern world  </vt:lpstr>
      <vt:lpstr>IW Course Hours  ( 8,9,10 June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user</cp:lastModifiedBy>
  <cp:revision>239</cp:revision>
  <cp:lastPrinted>2020-03-03T06:16:26Z</cp:lastPrinted>
  <dcterms:created xsi:type="dcterms:W3CDTF">2012-02-27T19:16:33Z</dcterms:created>
  <dcterms:modified xsi:type="dcterms:W3CDTF">2021-04-12T12:58:54Z</dcterms:modified>
</cp:coreProperties>
</file>